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71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0" d="100"/>
          <a:sy n="30" d="100"/>
        </p:scale>
        <p:origin x="-96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13" Type="http://schemas.openxmlformats.org/officeDocument/2006/relationships/image" Target="../media/image70.wmf"/><Relationship Id="rId3" Type="http://schemas.openxmlformats.org/officeDocument/2006/relationships/image" Target="../media/image60.wmf"/><Relationship Id="rId7" Type="http://schemas.openxmlformats.org/officeDocument/2006/relationships/image" Target="../media/image64.wmf"/><Relationship Id="rId12" Type="http://schemas.openxmlformats.org/officeDocument/2006/relationships/image" Target="../media/image69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63.wmf"/><Relationship Id="rId11" Type="http://schemas.openxmlformats.org/officeDocument/2006/relationships/image" Target="../media/image68.wmf"/><Relationship Id="rId5" Type="http://schemas.openxmlformats.org/officeDocument/2006/relationships/image" Target="../media/image62.wmf"/><Relationship Id="rId10" Type="http://schemas.openxmlformats.org/officeDocument/2006/relationships/image" Target="../media/image67.wmf"/><Relationship Id="rId4" Type="http://schemas.openxmlformats.org/officeDocument/2006/relationships/image" Target="../media/image61.wmf"/><Relationship Id="rId9" Type="http://schemas.openxmlformats.org/officeDocument/2006/relationships/image" Target="../media/image6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e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4CB8D-03DA-4B5B-8A5B-16C3717F0A15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D8F70-288E-41CC-88DE-127767FE3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AFB5F2-5568-4303-9077-5B4FF17BEED4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31F355-AB78-4D40-8B88-5EEC05CF51B1}" type="slidenum">
              <a:rPr lang="en-US"/>
              <a:pPr/>
              <a:t>11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ED108C-89DC-41F5-BABF-D07A2D178617}" type="slidenum">
              <a:rPr lang="en-US"/>
              <a:pPr/>
              <a:t>12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DFF503-F7C4-4C00-87AD-466BA8EF6FE7}" type="slidenum">
              <a:rPr lang="en-US"/>
              <a:pPr/>
              <a:t>13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BC1DCD-12FD-4319-86C5-DF189326C45B}" type="slidenum">
              <a:rPr lang="en-US"/>
              <a:pPr/>
              <a:t>14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93E76-5625-43CE-B8C3-A84D8B69E35A}" type="slidenum">
              <a:rPr lang="en-US"/>
              <a:pPr/>
              <a:t>15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133AFA-0DA4-4BDC-A096-5D3D47F95815}" type="slidenum">
              <a:rPr lang="en-US"/>
              <a:pPr/>
              <a:t>2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F6BACB-5C37-4D84-B698-1F0144A1363E}" type="slidenum">
              <a:rPr lang="en-US"/>
              <a:pPr/>
              <a:t>3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2F651F-1CFB-4F09-BA1F-F204F031365B}" type="slidenum">
              <a:rPr lang="en-US"/>
              <a:pPr/>
              <a:t>5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995E0D-2F7C-4284-BF8A-4BF3C35BEAEB}" type="slidenum">
              <a:rPr lang="en-US"/>
              <a:pPr/>
              <a:t>6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75A740-1011-4C18-9955-0DE140C2B439}" type="slidenum">
              <a:rPr lang="en-US"/>
              <a:pPr/>
              <a:t>7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E3CC88-9E0B-473F-8995-561C561EFBB2}" type="slidenum">
              <a:rPr lang="en-US"/>
              <a:pPr/>
              <a:t>8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F23E78-1F29-431C-944F-C904813F38F3}" type="slidenum">
              <a:rPr lang="en-US"/>
              <a:pPr/>
              <a:t>9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83618F-A6A4-4B9E-BE5A-347961F82969}" type="slidenum">
              <a:rPr lang="en-US"/>
              <a:pPr/>
              <a:t>10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D7A03-42FF-433A-B41E-606B1BA57394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4F3F-926C-449B-8449-97DE95B59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D7A03-42FF-433A-B41E-606B1BA57394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4F3F-926C-449B-8449-97DE95B59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D7A03-42FF-433A-B41E-606B1BA57394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4F3F-926C-449B-8449-97DE95B59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D7A03-42FF-433A-B41E-606B1BA57394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4F3F-926C-449B-8449-97DE95B59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D7A03-42FF-433A-B41E-606B1BA57394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4F3F-926C-449B-8449-97DE95B59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D7A03-42FF-433A-B41E-606B1BA57394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4F3F-926C-449B-8449-97DE95B59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D7A03-42FF-433A-B41E-606B1BA57394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4F3F-926C-449B-8449-97DE95B59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D7A03-42FF-433A-B41E-606B1BA57394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4F3F-926C-449B-8449-97DE95B59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D7A03-42FF-433A-B41E-606B1BA57394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4F3F-926C-449B-8449-97DE95B59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D7A03-42FF-433A-B41E-606B1BA57394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4F3F-926C-449B-8449-97DE95B59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D7A03-42FF-433A-B41E-606B1BA57394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4F3F-926C-449B-8449-97DE95B59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D7A03-42FF-433A-B41E-606B1BA57394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4F3F-926C-449B-8449-97DE95B59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D7A03-42FF-433A-B41E-606B1BA57394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D4F3F-926C-449B-8449-97DE95B59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35.bin"/><Relationship Id="rId4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38.bin"/><Relationship Id="rId2" Type="http://schemas.openxmlformats.org/officeDocument/2006/relationships/tags" Target="../tags/tag13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7.bin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6.bin"/><Relationship Id="rId10" Type="http://schemas.openxmlformats.org/officeDocument/2006/relationships/oleObject" Target="../embeddings/oleObject41.bin"/><Relationship Id="rId4" Type="http://schemas.openxmlformats.org/officeDocument/2006/relationships/notesSlide" Target="../notesSlides/notesSlide10.xml"/><Relationship Id="rId9" Type="http://schemas.openxmlformats.org/officeDocument/2006/relationships/oleObject" Target="../embeddings/oleObject40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45.bin"/><Relationship Id="rId2" Type="http://schemas.openxmlformats.org/officeDocument/2006/relationships/tags" Target="../tags/tag14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4.bin"/><Relationship Id="rId5" Type="http://schemas.openxmlformats.org/officeDocument/2006/relationships/oleObject" Target="../embeddings/oleObject43.bin"/><Relationship Id="rId10" Type="http://schemas.openxmlformats.org/officeDocument/2006/relationships/oleObject" Target="../embeddings/oleObject48.bin"/><Relationship Id="rId4" Type="http://schemas.openxmlformats.org/officeDocument/2006/relationships/notesSlide" Target="../notesSlides/notesSlide11.xml"/><Relationship Id="rId9" Type="http://schemas.openxmlformats.org/officeDocument/2006/relationships/oleObject" Target="../embeddings/oleObject4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53.bin"/><Relationship Id="rId2" Type="http://schemas.openxmlformats.org/officeDocument/2006/relationships/tags" Target="../tags/tag1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2.bin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51.bin"/><Relationship Id="rId10" Type="http://schemas.openxmlformats.org/officeDocument/2006/relationships/oleObject" Target="../embeddings/oleObject56.bin"/><Relationship Id="rId4" Type="http://schemas.openxmlformats.org/officeDocument/2006/relationships/notesSlide" Target="../notesSlides/notesSlide13.xml"/><Relationship Id="rId9" Type="http://schemas.openxmlformats.org/officeDocument/2006/relationships/oleObject" Target="../embeddings/oleObject5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13" Type="http://schemas.openxmlformats.org/officeDocument/2006/relationships/oleObject" Target="../embeddings/oleObject65.bin"/><Relationship Id="rId18" Type="http://schemas.openxmlformats.org/officeDocument/2006/relationships/oleObject" Target="../embeddings/oleObject70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59.bin"/><Relationship Id="rId12" Type="http://schemas.openxmlformats.org/officeDocument/2006/relationships/oleObject" Target="../embeddings/oleObject64.bin"/><Relationship Id="rId17" Type="http://schemas.openxmlformats.org/officeDocument/2006/relationships/oleObject" Target="../embeddings/oleObject69.bin"/><Relationship Id="rId2" Type="http://schemas.openxmlformats.org/officeDocument/2006/relationships/tags" Target="../tags/tag17.xml"/><Relationship Id="rId16" Type="http://schemas.openxmlformats.org/officeDocument/2006/relationships/oleObject" Target="../embeddings/oleObject68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8.bin"/><Relationship Id="rId11" Type="http://schemas.openxmlformats.org/officeDocument/2006/relationships/oleObject" Target="../embeddings/oleObject63.bin"/><Relationship Id="rId5" Type="http://schemas.openxmlformats.org/officeDocument/2006/relationships/image" Target="../media/image71.png"/><Relationship Id="rId15" Type="http://schemas.openxmlformats.org/officeDocument/2006/relationships/oleObject" Target="../embeddings/oleObject67.bin"/><Relationship Id="rId10" Type="http://schemas.openxmlformats.org/officeDocument/2006/relationships/oleObject" Target="../embeddings/oleObject62.bin"/><Relationship Id="rId4" Type="http://schemas.openxmlformats.org/officeDocument/2006/relationships/notesSlide" Target="../notesSlides/notesSlide14.xml"/><Relationship Id="rId9" Type="http://schemas.openxmlformats.org/officeDocument/2006/relationships/oleObject" Target="../embeddings/oleObject61.bin"/><Relationship Id="rId14" Type="http://schemas.openxmlformats.org/officeDocument/2006/relationships/oleObject" Target="../embeddings/oleObject6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3.bin"/><Relationship Id="rId2" Type="http://schemas.openxmlformats.org/officeDocument/2006/relationships/tags" Target="../tags/tag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6.bin"/><Relationship Id="rId12" Type="http://schemas.openxmlformats.org/officeDocument/2006/relationships/oleObject" Target="../embeddings/oleObject11.bin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9.bin"/><Relationship Id="rId4" Type="http://schemas.openxmlformats.org/officeDocument/2006/relationships/notesSlide" Target="../notesSlides/notesSlide3.xml"/><Relationship Id="rId9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tags" Target="../tags/tag6.xml"/><Relationship Id="rId7" Type="http://schemas.openxmlformats.org/officeDocument/2006/relationships/oleObject" Target="../embeddings/oleObject14.bin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7.bin"/><Relationship Id="rId4" Type="http://schemas.openxmlformats.org/officeDocument/2006/relationships/slideLayout" Target="../slideLayouts/slideLayout12.xml"/><Relationship Id="rId9" Type="http://schemas.openxmlformats.org/officeDocument/2006/relationships/oleObject" Target="../embeddings/oleObject1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20.bin"/><Relationship Id="rId12" Type="http://schemas.openxmlformats.org/officeDocument/2006/relationships/oleObject" Target="../embeddings/oleObject25.bin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3.bin"/><Relationship Id="rId4" Type="http://schemas.openxmlformats.org/officeDocument/2006/relationships/notesSlide" Target="../notesSlides/notesSlide4.xml"/><Relationship Id="rId9" Type="http://schemas.openxmlformats.org/officeDocument/2006/relationships/oleObject" Target="../embeddings/oleObject2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28.bin"/><Relationship Id="rId2" Type="http://schemas.openxmlformats.org/officeDocument/2006/relationships/tags" Target="../tags/tag8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9.bin"/><Relationship Id="rId4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30.bin"/><Relationship Id="rId4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33.bin"/><Relationship Id="rId2" Type="http://schemas.openxmlformats.org/officeDocument/2006/relationships/tags" Target="../tags/tag1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7413" name="Line 17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17415" name="Rectangle 1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17416" name="Line 20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0013"/>
            <a:ext cx="7453313" cy="1033462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200" dirty="0" smtClean="0"/>
              <a:t>Chapter 11: Trigonometric Identities and 			Equations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574800"/>
            <a:ext cx="8763000" cy="452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11.1	Trigonometric Identities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11.2	Addition and Subtraction Formulas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11.3	Double-Angle, Half-Angle, and Product-Sum Formulas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11.4	Inverse Trigonometric Functions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11.5	Trigonometric Equations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8199" name="Line 10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8201" name="Rectangle 1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8202" name="Line 13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 eaLnBrk="1" hangingPunct="1">
              <a:tabLst>
                <a:tab pos="850900" algn="l"/>
              </a:tabLst>
            </a:pPr>
            <a:r>
              <a:rPr lang="en-US" sz="3200" dirty="0" smtClean="0"/>
              <a:t>11.3	Sum-to-Product Identities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36663"/>
            <a:ext cx="8077200" cy="5075237"/>
          </a:xfrm>
        </p:spPr>
        <p:txBody>
          <a:bodyPr/>
          <a:lstStyle/>
          <a:p>
            <a:pPr defTabSz="339725" eaLnBrk="1" hangingPunct="1">
              <a:tabLst>
                <a:tab pos="1544638" algn="l"/>
              </a:tabLst>
            </a:pPr>
            <a:r>
              <a:rPr lang="en-US" sz="2800" smtClean="0"/>
              <a:t>From the previous identities, we can derive another group of identities that are used to rewrite sums of trigonometric functions as products.</a:t>
            </a: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711200" y="3032125"/>
            <a:ext cx="7896225" cy="2947988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Sum-to-Product Identities</a:t>
            </a:r>
          </a:p>
          <a:p>
            <a:pPr>
              <a:spcBef>
                <a:spcPct val="50000"/>
              </a:spcBef>
            </a:pPr>
            <a:endParaRPr lang="en-US" sz="1000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8194" name="Object 1024"/>
          <p:cNvGraphicFramePr>
            <a:graphicFrameLocks noChangeAspect="1"/>
          </p:cNvGraphicFramePr>
          <p:nvPr/>
        </p:nvGraphicFramePr>
        <p:xfrm>
          <a:off x="2197100" y="3757613"/>
          <a:ext cx="5207000" cy="2057400"/>
        </p:xfrm>
        <a:graphic>
          <a:graphicData uri="http://schemas.openxmlformats.org/presentationml/2006/ole">
            <p:oleObj spid="_x0000_s8194" name="Equation" r:id="rId5" imgW="5206680" imgH="205740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9222" name="Line 8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9224" name="Rectangle 1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9225" name="Line 11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 eaLnBrk="1" hangingPunct="1">
              <a:tabLst>
                <a:tab pos="850900" algn="l"/>
              </a:tabLst>
            </a:pPr>
            <a:r>
              <a:rPr lang="en-US" sz="3200" dirty="0" smtClean="0"/>
              <a:t>11.3	Using a Sum-to-Product Identity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763000" cy="6096000"/>
          </a:xfrm>
        </p:spPr>
        <p:txBody>
          <a:bodyPr/>
          <a:lstStyle/>
          <a:p>
            <a:pPr defTabSz="339725" eaLnBrk="1" hangingPunct="1">
              <a:buFontTx/>
              <a:buNone/>
              <a:tabLst>
                <a:tab pos="1544638" algn="l"/>
              </a:tabLst>
            </a:pPr>
            <a:r>
              <a:rPr lang="en-US" sz="2800" b="1" dirty="0" smtClean="0"/>
              <a:t>Example	</a:t>
            </a:r>
            <a:r>
              <a:rPr lang="en-US" sz="2800" dirty="0" smtClean="0"/>
              <a:t>Write sin 2</a:t>
            </a:r>
            <a:r>
              <a:rPr lang="en-US" sz="2800" i="1" dirty="0" smtClean="0">
                <a:sym typeface="Symbol" pitchFamily="18" charset="2"/>
              </a:rPr>
              <a:t>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smtClean="0">
                <a:cs typeface="Times New Roman" pitchFamily="18" charset="0"/>
                <a:sym typeface="Symbol" pitchFamily="18" charset="2"/>
              </a:rPr>
              <a:t>– sin 4</a:t>
            </a:r>
            <a:r>
              <a:rPr lang="en-US" sz="2800" i="1" dirty="0" smtClean="0">
                <a:sym typeface="Symbol" pitchFamily="18" charset="2"/>
              </a:rPr>
              <a:t></a:t>
            </a:r>
            <a:r>
              <a:rPr lang="en-US" sz="2800" dirty="0" smtClean="0">
                <a:sym typeface="Symbol" pitchFamily="18" charset="2"/>
              </a:rPr>
              <a:t> as a product of two </a:t>
            </a:r>
          </a:p>
          <a:p>
            <a:pPr defTabSz="339725" eaLnBrk="1" hangingPunct="1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dirty="0" smtClean="0">
                <a:sym typeface="Symbol" pitchFamily="18" charset="2"/>
              </a:rPr>
              <a:t>functions.</a:t>
            </a:r>
          </a:p>
          <a:p>
            <a:pPr defTabSz="339725" eaLnBrk="1" hangingPunct="1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 smtClean="0">
              <a:sym typeface="Symbol" pitchFamily="18" charset="2"/>
            </a:endParaRPr>
          </a:p>
          <a:p>
            <a:pPr defTabSz="339725" eaLnBrk="1" hangingPunct="1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b="1" dirty="0" smtClean="0">
                <a:sym typeface="Symbol" pitchFamily="18" charset="2"/>
              </a:rPr>
              <a:t>Solution	</a:t>
            </a:r>
            <a:r>
              <a:rPr lang="en-US" sz="2800" dirty="0" smtClean="0">
                <a:sym typeface="Symbol" pitchFamily="18" charset="2"/>
              </a:rPr>
              <a:t>Use the identity for sin </a:t>
            </a:r>
            <a:r>
              <a:rPr lang="en-US" sz="2800" i="1" dirty="0" smtClean="0">
                <a:sym typeface="Symbol" pitchFamily="18" charset="2"/>
              </a:rPr>
              <a:t>A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smtClean="0">
                <a:cs typeface="Times New Roman" pitchFamily="18" charset="0"/>
                <a:sym typeface="Symbol" pitchFamily="18" charset="2"/>
              </a:rPr>
              <a:t>– sin </a:t>
            </a:r>
            <a:r>
              <a:rPr lang="en-US" sz="2800" i="1" dirty="0" smtClean="0">
                <a:cs typeface="Times New Roman" pitchFamily="18" charset="0"/>
                <a:sym typeface="Symbol" pitchFamily="18" charset="2"/>
              </a:rPr>
              <a:t>B</a:t>
            </a:r>
            <a:r>
              <a:rPr lang="en-US" sz="2800" dirty="0" smtClean="0">
                <a:cs typeface="Times New Roman" pitchFamily="18" charset="0"/>
                <a:sym typeface="Symbol" pitchFamily="18" charset="2"/>
              </a:rPr>
              <a:t>, with 2</a:t>
            </a:r>
            <a:r>
              <a:rPr lang="en-US" sz="2800" i="1" dirty="0" smtClean="0">
                <a:sym typeface="Symbol" pitchFamily="18" charset="2"/>
              </a:rPr>
              <a:t> = A</a:t>
            </a:r>
            <a:r>
              <a:rPr lang="en-US" sz="2800" dirty="0" smtClean="0">
                <a:sym typeface="Symbol" pitchFamily="18" charset="2"/>
              </a:rPr>
              <a:t> and 4</a:t>
            </a:r>
            <a:r>
              <a:rPr lang="en-US" sz="2800" i="1" dirty="0" smtClean="0">
                <a:sym typeface="Symbol" pitchFamily="18" charset="2"/>
              </a:rPr>
              <a:t></a:t>
            </a:r>
            <a:r>
              <a:rPr lang="en-US" sz="2800" dirty="0" smtClean="0">
                <a:sym typeface="Symbol" pitchFamily="18" charset="2"/>
              </a:rPr>
              <a:t> = </a:t>
            </a:r>
            <a:r>
              <a:rPr lang="en-US" sz="2800" i="1" dirty="0" smtClean="0">
                <a:sym typeface="Symbol" pitchFamily="18" charset="2"/>
              </a:rPr>
              <a:t>B</a:t>
            </a:r>
            <a:r>
              <a:rPr lang="en-US" sz="2800" dirty="0" smtClean="0">
                <a:sym typeface="Symbol" pitchFamily="18" charset="2"/>
              </a:rPr>
              <a:t>.</a:t>
            </a:r>
            <a:endParaRPr lang="en-US" sz="2800" i="1" dirty="0" smtClean="0">
              <a:sym typeface="Symbol" pitchFamily="18" charset="2"/>
            </a:endParaRPr>
          </a:p>
        </p:txBody>
      </p:sp>
      <p:graphicFrame>
        <p:nvGraphicFramePr>
          <p:cNvPr id="9218" name="Object 1024"/>
          <p:cNvGraphicFramePr>
            <a:graphicFrameLocks noChangeAspect="1"/>
          </p:cNvGraphicFramePr>
          <p:nvPr/>
        </p:nvGraphicFramePr>
        <p:xfrm>
          <a:off x="609600" y="5943600"/>
          <a:ext cx="2286000" cy="457200"/>
        </p:xfrm>
        <a:graphic>
          <a:graphicData uri="http://schemas.openxmlformats.org/presentationml/2006/ole">
            <p:oleObj spid="_x0000_s9218" name="Equation" r:id="rId5" imgW="1015920" imgH="203040" progId="Equation.3">
              <p:embed/>
            </p:oleObj>
          </a:graphicData>
        </a:graphic>
      </p:graphicFrame>
      <p:graphicFrame>
        <p:nvGraphicFramePr>
          <p:cNvPr id="9219" name="Object 1024"/>
          <p:cNvGraphicFramePr>
            <a:graphicFrameLocks noChangeAspect="1"/>
          </p:cNvGraphicFramePr>
          <p:nvPr/>
        </p:nvGraphicFramePr>
        <p:xfrm>
          <a:off x="609600" y="4191000"/>
          <a:ext cx="2943225" cy="971550"/>
        </p:xfrm>
        <a:graphic>
          <a:graphicData uri="http://schemas.openxmlformats.org/presentationml/2006/ole">
            <p:oleObj spid="_x0000_s9219" name="Equation" r:id="rId6" imgW="1307880" imgH="431640" progId="Equation.3">
              <p:embed/>
            </p:oleObj>
          </a:graphicData>
        </a:graphic>
      </p:graphicFrame>
      <p:graphicFrame>
        <p:nvGraphicFramePr>
          <p:cNvPr id="4" name="Object 1024"/>
          <p:cNvGraphicFramePr>
            <a:graphicFrameLocks noChangeAspect="1"/>
          </p:cNvGraphicFramePr>
          <p:nvPr/>
        </p:nvGraphicFramePr>
        <p:xfrm>
          <a:off x="609600" y="3276600"/>
          <a:ext cx="4314825" cy="971550"/>
        </p:xfrm>
        <a:graphic>
          <a:graphicData uri="http://schemas.openxmlformats.org/presentationml/2006/ole">
            <p:oleObj spid="_x0000_s9220" name="Equation" r:id="rId7" imgW="1917360" imgH="431640" progId="Equation.3">
              <p:embed/>
            </p:oleObj>
          </a:graphicData>
        </a:graphic>
      </p:graphicFrame>
      <p:graphicFrame>
        <p:nvGraphicFramePr>
          <p:cNvPr id="5" name="Object 1024"/>
          <p:cNvGraphicFramePr>
            <a:graphicFrameLocks noChangeAspect="1"/>
          </p:cNvGraphicFramePr>
          <p:nvPr/>
        </p:nvGraphicFramePr>
        <p:xfrm>
          <a:off x="381000" y="2895600"/>
          <a:ext cx="2028825" cy="457200"/>
        </p:xfrm>
        <a:graphic>
          <a:graphicData uri="http://schemas.openxmlformats.org/presentationml/2006/ole">
            <p:oleObj spid="_x0000_s9221" name="Equation" r:id="rId8" imgW="901440" imgH="203040" progId="Equation.3">
              <p:embed/>
            </p:oleObj>
          </a:graphicData>
        </a:graphic>
      </p:graphicFrame>
      <p:graphicFrame>
        <p:nvGraphicFramePr>
          <p:cNvPr id="6" name="Object 1024"/>
          <p:cNvGraphicFramePr>
            <a:graphicFrameLocks noChangeAspect="1"/>
          </p:cNvGraphicFramePr>
          <p:nvPr/>
        </p:nvGraphicFramePr>
        <p:xfrm>
          <a:off x="609600" y="5257800"/>
          <a:ext cx="2486025" cy="457200"/>
        </p:xfrm>
        <a:graphic>
          <a:graphicData uri="http://schemas.openxmlformats.org/presentationml/2006/ole">
            <p:oleObj spid="_x0000_s9222" name="Equation" r:id="rId9" imgW="1104840" imgH="203040" progId="Equation.3">
              <p:embed/>
            </p:oleObj>
          </a:graphicData>
        </a:graphic>
      </p:graphicFrame>
      <p:graphicFrame>
        <p:nvGraphicFramePr>
          <p:cNvPr id="9223" name="Object 1024"/>
          <p:cNvGraphicFramePr>
            <a:graphicFrameLocks noChangeAspect="1"/>
          </p:cNvGraphicFramePr>
          <p:nvPr/>
        </p:nvGraphicFramePr>
        <p:xfrm>
          <a:off x="5037667" y="3505200"/>
          <a:ext cx="4106333" cy="381000"/>
        </p:xfrm>
        <a:graphic>
          <a:graphicData uri="http://schemas.openxmlformats.org/presentationml/2006/ole">
            <p:oleObj spid="_x0000_s9223" name="Equation" r:id="rId10" imgW="2463480" imgH="228600" progId="Equation.3">
              <p:embed/>
            </p:oleObj>
          </a:graphicData>
        </a:graphic>
      </p:graphicFrame>
      <p:graphicFrame>
        <p:nvGraphicFramePr>
          <p:cNvPr id="7" name="Object 1024"/>
          <p:cNvGraphicFramePr>
            <a:graphicFrameLocks noChangeAspect="1"/>
          </p:cNvGraphicFramePr>
          <p:nvPr/>
        </p:nvGraphicFramePr>
        <p:xfrm>
          <a:off x="3276600" y="6019800"/>
          <a:ext cx="2921000" cy="296863"/>
        </p:xfrm>
        <a:graphic>
          <a:graphicData uri="http://schemas.openxmlformats.org/presentationml/2006/ole">
            <p:oleObj spid="_x0000_s9224" name="Equation" r:id="rId11" imgW="1752480" imgH="177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248" name="Line 12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10250" name="Rectangle 1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10251" name="Line 15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 eaLnBrk="1" hangingPunct="1">
              <a:tabLst>
                <a:tab pos="850900" algn="l"/>
              </a:tabLst>
            </a:pPr>
            <a:r>
              <a:rPr lang="en-US" sz="3200" dirty="0" smtClean="0"/>
              <a:t>11.3	Half-Number Identities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686800" cy="5075237"/>
          </a:xfrm>
        </p:spPr>
        <p:txBody>
          <a:bodyPr/>
          <a:lstStyle/>
          <a:p>
            <a:pPr defTabSz="339725" eaLnBrk="1" hangingPunct="1">
              <a:tabLst>
                <a:tab pos="1544638" algn="l"/>
              </a:tabLst>
            </a:pPr>
            <a:r>
              <a:rPr lang="en-US" sz="2400" dirty="0" smtClean="0"/>
              <a:t>Half-angle identities for sine and cosine are used in calculus when eliminating the </a:t>
            </a:r>
            <a:r>
              <a:rPr lang="en-US" sz="2400" i="1" dirty="0" err="1" smtClean="0"/>
              <a:t>xy</a:t>
            </a:r>
            <a:r>
              <a:rPr lang="en-US" sz="2400" dirty="0" smtClean="0"/>
              <a:t>-term from an equation of the form </a:t>
            </a:r>
            <a:r>
              <a:rPr lang="en-US" sz="2400" i="1" dirty="0" smtClean="0"/>
              <a:t>Ax</a:t>
            </a:r>
            <a:r>
              <a:rPr lang="en-US" sz="2400" dirty="0" smtClean="0">
                <a:cs typeface="Times New Roman" pitchFamily="18" charset="0"/>
              </a:rPr>
              <a:t>² + </a:t>
            </a:r>
            <a:r>
              <a:rPr lang="en-US" sz="2400" i="1" dirty="0" err="1" smtClean="0">
                <a:cs typeface="Times New Roman" pitchFamily="18" charset="0"/>
              </a:rPr>
              <a:t>Bxy</a:t>
            </a:r>
            <a:r>
              <a:rPr lang="en-US" sz="2400" i="1" dirty="0" smtClean="0">
                <a:cs typeface="Times New Roman" pitchFamily="18" charset="0"/>
              </a:rPr>
              <a:t> + Cy</a:t>
            </a:r>
            <a:r>
              <a:rPr lang="en-US" sz="2400" dirty="0" smtClean="0">
                <a:cs typeface="Times New Roman" pitchFamily="18" charset="0"/>
              </a:rPr>
              <a:t>² + </a:t>
            </a:r>
            <a:r>
              <a:rPr lang="en-US" sz="2400" i="1" dirty="0" err="1" smtClean="0">
                <a:cs typeface="Times New Roman" pitchFamily="18" charset="0"/>
              </a:rPr>
              <a:t>Dx</a:t>
            </a:r>
            <a:r>
              <a:rPr lang="en-US" sz="2400" i="1" dirty="0" smtClean="0">
                <a:cs typeface="Times New Roman" pitchFamily="18" charset="0"/>
              </a:rPr>
              <a:t> + </a:t>
            </a:r>
            <a:r>
              <a:rPr lang="en-US" sz="2400" i="1" dirty="0" err="1" smtClean="0">
                <a:cs typeface="Times New Roman" pitchFamily="18" charset="0"/>
              </a:rPr>
              <a:t>Ey</a:t>
            </a:r>
            <a:r>
              <a:rPr lang="en-US" sz="2400" i="1" dirty="0" smtClean="0">
                <a:cs typeface="Times New Roman" pitchFamily="18" charset="0"/>
              </a:rPr>
              <a:t> + F </a:t>
            </a:r>
            <a:r>
              <a:rPr lang="en-US" sz="2400" dirty="0" smtClean="0">
                <a:cs typeface="Times New Roman" pitchFamily="18" charset="0"/>
              </a:rPr>
              <a:t>= 0, so the type of conic it represents can be determined.</a:t>
            </a:r>
            <a:endParaRPr lang="en-US" sz="2400" dirty="0" smtClean="0"/>
          </a:p>
          <a:p>
            <a:pPr defTabSz="339725" eaLnBrk="1" hangingPunct="1">
              <a:tabLst>
                <a:tab pos="1544638" algn="l"/>
              </a:tabLst>
            </a:pPr>
            <a:r>
              <a:rPr lang="en-US" sz="2400" dirty="0" smtClean="0"/>
              <a:t>From the alternative forms of the identity for </a:t>
            </a:r>
            <a:r>
              <a:rPr lang="en-US" sz="2400" dirty="0" err="1" smtClean="0"/>
              <a:t>cos</a:t>
            </a:r>
            <a:r>
              <a:rPr lang="en-US" sz="2400" dirty="0" smtClean="0"/>
              <a:t> 2</a:t>
            </a:r>
            <a:r>
              <a:rPr lang="en-US" sz="2400" i="1" dirty="0" smtClean="0"/>
              <a:t>A</a:t>
            </a:r>
            <a:r>
              <a:rPr lang="en-US" sz="2400" dirty="0" smtClean="0"/>
              <a:t>, we can derive three additional identities, e.g.</a:t>
            </a:r>
          </a:p>
          <a:p>
            <a:pPr defTabSz="339725" eaLnBrk="1" hangingPunct="1">
              <a:buFontTx/>
              <a:buNone/>
              <a:tabLst>
                <a:tab pos="1544638" algn="l"/>
              </a:tabLst>
            </a:pPr>
            <a:endParaRPr lang="en-US" sz="2400" dirty="0" smtClean="0"/>
          </a:p>
        </p:txBody>
      </p:sp>
      <p:graphicFrame>
        <p:nvGraphicFramePr>
          <p:cNvPr id="10242" name="Object 1024"/>
          <p:cNvGraphicFramePr>
            <a:graphicFrameLocks noChangeAspect="1"/>
          </p:cNvGraphicFramePr>
          <p:nvPr/>
        </p:nvGraphicFramePr>
        <p:xfrm>
          <a:off x="609600" y="2971800"/>
          <a:ext cx="2904261" cy="450273"/>
        </p:xfrm>
        <a:graphic>
          <a:graphicData uri="http://schemas.openxmlformats.org/presentationml/2006/ole">
            <p:oleObj spid="_x0000_s10242" name="Equation" r:id="rId5" imgW="1638000" imgH="253800" progId="Equation.3">
              <p:embed/>
            </p:oleObj>
          </a:graphicData>
        </a:graphic>
      </p:graphicFrame>
      <p:graphicFrame>
        <p:nvGraphicFramePr>
          <p:cNvPr id="10243" name="Object 1025"/>
          <p:cNvGraphicFramePr>
            <a:graphicFrameLocks noChangeAspect="1"/>
          </p:cNvGraphicFramePr>
          <p:nvPr/>
        </p:nvGraphicFramePr>
        <p:xfrm>
          <a:off x="5486400" y="2438400"/>
          <a:ext cx="723900" cy="584200"/>
        </p:xfrm>
        <a:graphic>
          <a:graphicData uri="http://schemas.openxmlformats.org/presentationml/2006/ole">
            <p:oleObj spid="_x0000_s10243" name="Equation" r:id="rId6" imgW="723600" imgH="583920" progId="Equation.3">
              <p:embed/>
            </p:oleObj>
          </a:graphicData>
        </a:graphic>
      </p:graphicFrame>
      <p:sp>
        <p:nvSpPr>
          <p:cNvPr id="10247" name="Text Box 8"/>
          <p:cNvSpPr txBox="1">
            <a:spLocks noChangeArrowheads="1"/>
          </p:cNvSpPr>
          <p:nvPr/>
        </p:nvSpPr>
        <p:spPr bwMode="auto">
          <a:xfrm>
            <a:off x="4038600" y="5562600"/>
            <a:ext cx="3598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Choose the sign </a:t>
            </a:r>
            <a:r>
              <a:rPr lang="en-US" sz="2000" dirty="0">
                <a:cs typeface="Times New Roman" pitchFamily="18" charset="0"/>
              </a:rPr>
              <a:t>± depending on the quadrant of the angle </a:t>
            </a:r>
            <a:r>
              <a:rPr lang="en-US" sz="2000" i="1" dirty="0">
                <a:cs typeface="Times New Roman" pitchFamily="18" charset="0"/>
              </a:rPr>
              <a:t>A</a:t>
            </a:r>
            <a:r>
              <a:rPr lang="en-US" sz="2000" dirty="0">
                <a:cs typeface="Times New Roman" pitchFamily="18" charset="0"/>
              </a:rPr>
              <a:t>/2.</a:t>
            </a:r>
            <a:endParaRPr lang="en-US" sz="2000" dirty="0"/>
          </a:p>
        </p:txBody>
      </p:sp>
      <p:graphicFrame>
        <p:nvGraphicFramePr>
          <p:cNvPr id="10244" name="Object 1024"/>
          <p:cNvGraphicFramePr>
            <a:graphicFrameLocks noChangeAspect="1"/>
          </p:cNvGraphicFramePr>
          <p:nvPr/>
        </p:nvGraphicFramePr>
        <p:xfrm>
          <a:off x="457200" y="3581400"/>
          <a:ext cx="2904261" cy="450273"/>
        </p:xfrm>
        <a:graphic>
          <a:graphicData uri="http://schemas.openxmlformats.org/presentationml/2006/ole">
            <p:oleObj spid="_x0000_s10244" name="Equation" r:id="rId7" imgW="1638000" imgH="253800" progId="Equation.3">
              <p:embed/>
            </p:oleObj>
          </a:graphicData>
        </a:graphic>
      </p:graphicFrame>
      <p:graphicFrame>
        <p:nvGraphicFramePr>
          <p:cNvPr id="4" name="Object 1024"/>
          <p:cNvGraphicFramePr>
            <a:graphicFrameLocks noChangeAspect="1"/>
          </p:cNvGraphicFramePr>
          <p:nvPr/>
        </p:nvGraphicFramePr>
        <p:xfrm>
          <a:off x="838200" y="4114800"/>
          <a:ext cx="3200400" cy="1144766"/>
        </p:xfrm>
        <a:graphic>
          <a:graphicData uri="http://schemas.openxmlformats.org/presentationml/2006/ole">
            <p:oleObj spid="_x0000_s10245" name="Equation" r:id="rId8" imgW="1739880" imgH="622080" progId="Equation.3">
              <p:embed/>
            </p:oleObj>
          </a:graphicData>
        </a:graphic>
      </p:graphicFrame>
      <p:graphicFrame>
        <p:nvGraphicFramePr>
          <p:cNvPr id="5" name="Object 1024"/>
          <p:cNvGraphicFramePr>
            <a:graphicFrameLocks noChangeAspect="1"/>
          </p:cNvGraphicFramePr>
          <p:nvPr/>
        </p:nvGraphicFramePr>
        <p:xfrm>
          <a:off x="4267200" y="4267200"/>
          <a:ext cx="3872345" cy="990600"/>
        </p:xfrm>
        <a:graphic>
          <a:graphicData uri="http://schemas.openxmlformats.org/presentationml/2006/ole">
            <p:oleObj spid="_x0000_s10246" name="Equation" r:id="rId9" imgW="2184120" imgH="558720" progId="Equation.3">
              <p:embed/>
            </p:oleObj>
          </a:graphicData>
        </a:graphic>
      </p:graphicFrame>
      <p:graphicFrame>
        <p:nvGraphicFramePr>
          <p:cNvPr id="6" name="Object 1024"/>
          <p:cNvGraphicFramePr>
            <a:graphicFrameLocks noChangeAspect="1"/>
          </p:cNvGraphicFramePr>
          <p:nvPr/>
        </p:nvGraphicFramePr>
        <p:xfrm>
          <a:off x="762000" y="5257800"/>
          <a:ext cx="3041650" cy="1103313"/>
        </p:xfrm>
        <a:graphic>
          <a:graphicData uri="http://schemas.openxmlformats.org/presentationml/2006/ole">
            <p:oleObj spid="_x0000_s10247" name="Equation" r:id="rId10" imgW="1714320" imgH="6220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3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272" name="Line 1036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037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11274" name="Rectangle 103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11275" name="Line 1039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1126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 eaLnBrk="1" hangingPunct="1">
              <a:tabLst>
                <a:tab pos="850900" algn="l"/>
              </a:tabLst>
            </a:pPr>
            <a:r>
              <a:rPr lang="en-US" sz="3200" dirty="0" smtClean="0"/>
              <a:t>11.3	 Half-Number Identities</a:t>
            </a:r>
          </a:p>
        </p:txBody>
      </p:sp>
      <p:sp>
        <p:nvSpPr>
          <p:cNvPr id="1127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1236663"/>
            <a:ext cx="8077200" cy="5075237"/>
          </a:xfrm>
        </p:spPr>
        <p:txBody>
          <a:bodyPr/>
          <a:lstStyle/>
          <a:p>
            <a:pPr defTabSz="339725" eaLnBrk="1" hangingPunct="1">
              <a:buFontTx/>
              <a:buNone/>
              <a:tabLst>
                <a:tab pos="1544638" algn="l"/>
              </a:tabLst>
            </a:pPr>
            <a:endParaRPr lang="en-US" sz="2800" smtClean="0"/>
          </a:p>
          <a:p>
            <a:pPr defTabSz="339725" eaLnBrk="1" hangingPunct="1">
              <a:buFontTx/>
              <a:buNone/>
              <a:tabLst>
                <a:tab pos="1544638" algn="l"/>
              </a:tabLst>
            </a:pPr>
            <a:endParaRPr lang="en-US" sz="2800" smtClean="0"/>
          </a:p>
          <a:p>
            <a:pPr defTabSz="339725" eaLnBrk="1" hangingPunct="1">
              <a:buFontTx/>
              <a:buNone/>
              <a:tabLst>
                <a:tab pos="1544638" algn="l"/>
              </a:tabLst>
            </a:pPr>
            <a:endParaRPr lang="en-US" sz="2800" smtClean="0"/>
          </a:p>
          <a:p>
            <a:pPr defTabSz="339725" eaLnBrk="1" hangingPunct="1">
              <a:buFontTx/>
              <a:buNone/>
              <a:tabLst>
                <a:tab pos="1544638" algn="l"/>
              </a:tabLst>
            </a:pPr>
            <a:endParaRPr lang="en-US" sz="2800" smtClean="0"/>
          </a:p>
          <a:p>
            <a:pPr defTabSz="339725" eaLnBrk="1" hangingPunct="1">
              <a:buFontTx/>
              <a:buNone/>
              <a:tabLst>
                <a:tab pos="1544638" algn="l"/>
              </a:tabLst>
            </a:pPr>
            <a:endParaRPr lang="en-US" sz="2800" smtClean="0"/>
          </a:p>
          <a:p>
            <a:pPr defTabSz="339725" eaLnBrk="1" hangingPunct="1">
              <a:buFontTx/>
              <a:buNone/>
              <a:tabLst>
                <a:tab pos="1544638" algn="l"/>
              </a:tabLst>
            </a:pPr>
            <a:endParaRPr lang="en-US" sz="2800" smtClean="0"/>
          </a:p>
          <a:p>
            <a:pPr defTabSz="339725" eaLnBrk="1" hangingPunct="1">
              <a:buFontTx/>
              <a:buNone/>
              <a:tabLst>
                <a:tab pos="1544638" algn="l"/>
              </a:tabLst>
            </a:pPr>
            <a:endParaRPr lang="en-US" sz="2800" smtClean="0"/>
          </a:p>
          <a:p>
            <a:pPr defTabSz="339725" eaLnBrk="1" hangingPunct="1">
              <a:buFontTx/>
              <a:buNone/>
              <a:tabLst>
                <a:tab pos="1544638" algn="l"/>
              </a:tabLst>
            </a:pPr>
            <a:endParaRPr lang="en-US" sz="2800" smtClean="0"/>
          </a:p>
        </p:txBody>
      </p:sp>
      <p:sp>
        <p:nvSpPr>
          <p:cNvPr id="11271" name="Text Box 1028"/>
          <p:cNvSpPr txBox="1">
            <a:spLocks noChangeArrowheads="1"/>
          </p:cNvSpPr>
          <p:nvPr/>
        </p:nvSpPr>
        <p:spPr bwMode="auto">
          <a:xfrm>
            <a:off x="725488" y="1331913"/>
            <a:ext cx="7896225" cy="4362450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Half-Number Identities</a:t>
            </a:r>
            <a:endParaRPr lang="en-US" sz="2800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1266" name="Object 1024"/>
          <p:cNvGraphicFramePr>
            <a:graphicFrameLocks noChangeAspect="1"/>
          </p:cNvGraphicFramePr>
          <p:nvPr/>
        </p:nvGraphicFramePr>
        <p:xfrm>
          <a:off x="1387475" y="2106613"/>
          <a:ext cx="6311900" cy="876300"/>
        </p:xfrm>
        <a:graphic>
          <a:graphicData uri="http://schemas.openxmlformats.org/presentationml/2006/ole">
            <p:oleObj spid="_x0000_s11266" name="Equation" r:id="rId5" imgW="6311880" imgH="876240" progId="Equation.3">
              <p:embed/>
            </p:oleObj>
          </a:graphicData>
        </a:graphic>
      </p:graphicFrame>
      <p:graphicFrame>
        <p:nvGraphicFramePr>
          <p:cNvPr id="11267" name="Object 1025"/>
          <p:cNvGraphicFramePr>
            <a:graphicFrameLocks noChangeAspect="1"/>
          </p:cNvGraphicFramePr>
          <p:nvPr/>
        </p:nvGraphicFramePr>
        <p:xfrm>
          <a:off x="1638300" y="3429000"/>
          <a:ext cx="5867400" cy="1828800"/>
        </p:xfrm>
        <a:graphic>
          <a:graphicData uri="http://schemas.openxmlformats.org/presentationml/2006/ole">
            <p:oleObj spid="_x0000_s11267" name="Equation" r:id="rId6" imgW="5867280" imgH="182880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2295" name="Line 9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12297" name="Rectangle 1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12298" name="Line 12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00013"/>
            <a:ext cx="8762999" cy="585787"/>
          </a:xfrm>
        </p:spPr>
        <p:txBody>
          <a:bodyPr>
            <a:normAutofit fontScale="90000"/>
          </a:bodyPr>
          <a:lstStyle/>
          <a:p>
            <a:pPr algn="l" eaLnBrk="1" hangingPunct="1">
              <a:tabLst>
                <a:tab pos="850900" algn="l"/>
              </a:tabLst>
            </a:pPr>
            <a:r>
              <a:rPr lang="en-US" sz="3200" dirty="0" smtClean="0"/>
              <a:t>11.3	Using a Half-Number Identity to Find an Exact Value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075237"/>
          </a:xfrm>
        </p:spPr>
        <p:txBody>
          <a:bodyPr/>
          <a:lstStyle/>
          <a:p>
            <a:pPr defTabSz="339725" eaLnBrk="1" hangingPunct="1">
              <a:buFontTx/>
              <a:buNone/>
              <a:tabLst>
                <a:tab pos="1544638" algn="l"/>
              </a:tabLst>
            </a:pPr>
            <a:r>
              <a:rPr lang="en-US" sz="2800" b="1" dirty="0" smtClean="0"/>
              <a:t>Example	</a:t>
            </a:r>
            <a:r>
              <a:rPr lang="en-US" sz="2800" dirty="0" smtClean="0"/>
              <a:t>Find the exact value of</a:t>
            </a:r>
          </a:p>
          <a:p>
            <a:pPr defTabSz="339725" eaLnBrk="1" hangingPunct="1">
              <a:buFontTx/>
              <a:buNone/>
              <a:tabLst>
                <a:tab pos="1544638" algn="l"/>
              </a:tabLst>
            </a:pPr>
            <a:endParaRPr lang="en-US" sz="1000" dirty="0" smtClean="0"/>
          </a:p>
          <a:p>
            <a:pPr defTabSz="339725" eaLnBrk="1" hangingPunct="1">
              <a:buFontTx/>
              <a:buNone/>
              <a:tabLst>
                <a:tab pos="1544638" algn="l"/>
              </a:tabLst>
            </a:pPr>
            <a:r>
              <a:rPr lang="en-US" sz="2800" b="1" dirty="0" smtClean="0"/>
              <a:t>Solution</a:t>
            </a:r>
          </a:p>
        </p:txBody>
      </p:sp>
      <p:graphicFrame>
        <p:nvGraphicFramePr>
          <p:cNvPr id="12290" name="Object 1024"/>
          <p:cNvGraphicFramePr>
            <a:graphicFrameLocks noChangeAspect="1"/>
          </p:cNvGraphicFramePr>
          <p:nvPr/>
        </p:nvGraphicFramePr>
        <p:xfrm>
          <a:off x="5410200" y="533400"/>
          <a:ext cx="965200" cy="825500"/>
        </p:xfrm>
        <a:graphic>
          <a:graphicData uri="http://schemas.openxmlformats.org/presentationml/2006/ole">
            <p:oleObj spid="_x0000_s12290" name="Equation" r:id="rId5" imgW="965160" imgH="825480" progId="Equation.3">
              <p:embed/>
            </p:oleObj>
          </a:graphicData>
        </a:graphic>
      </p:graphicFrame>
      <p:graphicFrame>
        <p:nvGraphicFramePr>
          <p:cNvPr id="12291" name="Object 1025"/>
          <p:cNvGraphicFramePr>
            <a:graphicFrameLocks noChangeAspect="1"/>
          </p:cNvGraphicFramePr>
          <p:nvPr/>
        </p:nvGraphicFramePr>
        <p:xfrm>
          <a:off x="457200" y="1828800"/>
          <a:ext cx="1066800" cy="973872"/>
        </p:xfrm>
        <a:graphic>
          <a:graphicData uri="http://schemas.openxmlformats.org/presentationml/2006/ole">
            <p:oleObj spid="_x0000_s12291" name="Equation" r:id="rId6" imgW="431640" imgH="393480" progId="Equation.3">
              <p:embed/>
            </p:oleObj>
          </a:graphicData>
        </a:graphic>
      </p:graphicFrame>
      <p:graphicFrame>
        <p:nvGraphicFramePr>
          <p:cNvPr id="12292" name="Object 1025"/>
          <p:cNvGraphicFramePr>
            <a:graphicFrameLocks noChangeAspect="1"/>
          </p:cNvGraphicFramePr>
          <p:nvPr/>
        </p:nvGraphicFramePr>
        <p:xfrm>
          <a:off x="1752600" y="2895600"/>
          <a:ext cx="2077843" cy="1509130"/>
        </p:xfrm>
        <a:graphic>
          <a:graphicData uri="http://schemas.openxmlformats.org/presentationml/2006/ole">
            <p:oleObj spid="_x0000_s12292" name="Equation" r:id="rId7" imgW="838080" imgH="609480" progId="Equation.3">
              <p:embed/>
            </p:oleObj>
          </a:graphicData>
        </a:graphic>
      </p:graphicFrame>
      <p:graphicFrame>
        <p:nvGraphicFramePr>
          <p:cNvPr id="4" name="Object 1025"/>
          <p:cNvGraphicFramePr>
            <a:graphicFrameLocks noChangeAspect="1"/>
          </p:cNvGraphicFramePr>
          <p:nvPr/>
        </p:nvGraphicFramePr>
        <p:xfrm>
          <a:off x="1752600" y="1447800"/>
          <a:ext cx="1319561" cy="1416205"/>
        </p:xfrm>
        <a:graphic>
          <a:graphicData uri="http://schemas.openxmlformats.org/presentationml/2006/ole">
            <p:oleObj spid="_x0000_s12293" name="Equation" r:id="rId8" imgW="533160" imgH="571320" progId="Equation.3">
              <p:embed/>
            </p:oleObj>
          </a:graphicData>
        </a:graphic>
      </p:graphicFrame>
      <p:graphicFrame>
        <p:nvGraphicFramePr>
          <p:cNvPr id="5" name="Object 1025"/>
          <p:cNvGraphicFramePr>
            <a:graphicFrameLocks noChangeAspect="1"/>
          </p:cNvGraphicFramePr>
          <p:nvPr/>
        </p:nvGraphicFramePr>
        <p:xfrm>
          <a:off x="1676400" y="4724400"/>
          <a:ext cx="1728436" cy="1605774"/>
        </p:xfrm>
        <a:graphic>
          <a:graphicData uri="http://schemas.openxmlformats.org/presentationml/2006/ole">
            <p:oleObj spid="_x0000_s12294" name="Equation" r:id="rId9" imgW="698400" imgH="647640" progId="Equation.3">
              <p:embed/>
            </p:oleObj>
          </a:graphicData>
        </a:graphic>
      </p:graphicFrame>
      <p:graphicFrame>
        <p:nvGraphicFramePr>
          <p:cNvPr id="6" name="Object 1025"/>
          <p:cNvGraphicFramePr>
            <a:graphicFrameLocks noChangeAspect="1"/>
          </p:cNvGraphicFramePr>
          <p:nvPr/>
        </p:nvGraphicFramePr>
        <p:xfrm>
          <a:off x="5334000" y="1676400"/>
          <a:ext cx="2453266" cy="1791628"/>
        </p:xfrm>
        <a:graphic>
          <a:graphicData uri="http://schemas.openxmlformats.org/presentationml/2006/ole">
            <p:oleObj spid="_x0000_s12295" name="Equation" r:id="rId10" imgW="990360" imgH="723600" progId="Equation.3">
              <p:embed/>
            </p:oleObj>
          </a:graphicData>
        </a:graphic>
      </p:graphicFrame>
      <p:graphicFrame>
        <p:nvGraphicFramePr>
          <p:cNvPr id="12296" name="Object 1025"/>
          <p:cNvGraphicFramePr>
            <a:graphicFrameLocks noChangeAspect="1"/>
          </p:cNvGraphicFramePr>
          <p:nvPr/>
        </p:nvGraphicFramePr>
        <p:xfrm>
          <a:off x="5410200" y="4267200"/>
          <a:ext cx="1728436" cy="1129989"/>
        </p:xfrm>
        <a:graphic>
          <a:graphicData uri="http://schemas.openxmlformats.org/presentationml/2006/ole">
            <p:oleObj spid="_x0000_s12296" name="Equation" r:id="rId11" imgW="698400" imgH="45720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1" name="Picture 10" descr="09_1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0" y="2286000"/>
            <a:ext cx="2840038" cy="333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322" name="Line 14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13324" name="Rectangle 1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13325" name="Line 17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13319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 eaLnBrk="1" hangingPunct="1">
              <a:tabLst>
                <a:tab pos="850900" algn="l"/>
              </a:tabLst>
            </a:pPr>
            <a:r>
              <a:rPr lang="en-US" sz="3200" dirty="0" smtClean="0"/>
              <a:t>11.3	Finding Function Values of </a:t>
            </a:r>
            <a:r>
              <a:rPr lang="en-US" sz="3200" i="1" dirty="0" smtClean="0"/>
              <a:t>x</a:t>
            </a:r>
            <a:r>
              <a:rPr lang="en-US" sz="3200" dirty="0" smtClean="0"/>
              <a:t>/2</a:t>
            </a:r>
          </a:p>
        </p:txBody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763000" cy="5943600"/>
          </a:xfrm>
        </p:spPr>
        <p:txBody>
          <a:bodyPr/>
          <a:lstStyle/>
          <a:p>
            <a:pPr defTabSz="339725" eaLnBrk="1" hangingPunct="1">
              <a:buFontTx/>
              <a:buNone/>
              <a:tabLst>
                <a:tab pos="1544638" algn="l"/>
              </a:tabLst>
            </a:pPr>
            <a:r>
              <a:rPr lang="en-US" sz="2800" b="1" dirty="0" smtClean="0"/>
              <a:t>Example</a:t>
            </a:r>
            <a:r>
              <a:rPr lang="en-US" sz="2800" dirty="0" smtClean="0"/>
              <a:t>	Given</a:t>
            </a:r>
          </a:p>
          <a:p>
            <a:pPr defTabSz="339725" eaLnBrk="1" hangingPunct="1">
              <a:buFontTx/>
              <a:buNone/>
              <a:tabLst>
                <a:tab pos="1544638" algn="l"/>
              </a:tabLst>
            </a:pPr>
            <a:endParaRPr lang="en-US" sz="2800" dirty="0" smtClean="0"/>
          </a:p>
          <a:p>
            <a:pPr defTabSz="339725" eaLnBrk="1" hangingPunct="1">
              <a:buFontTx/>
              <a:buNone/>
              <a:tabLst>
                <a:tab pos="1544638" algn="l"/>
              </a:tabLst>
            </a:pPr>
            <a:endParaRPr lang="en-US" sz="1000" dirty="0" smtClean="0"/>
          </a:p>
          <a:p>
            <a:pPr defTabSz="339725" eaLnBrk="1" hangingPunct="1">
              <a:buFontTx/>
              <a:buNone/>
              <a:tabLst>
                <a:tab pos="1544638" algn="l"/>
              </a:tabLst>
            </a:pPr>
            <a:r>
              <a:rPr lang="en-US" sz="2800" b="1" dirty="0" smtClean="0"/>
              <a:t>Solution	</a:t>
            </a:r>
            <a:r>
              <a:rPr lang="en-US" sz="2800" dirty="0" smtClean="0"/>
              <a:t>The half-angle terminates in quadrant II since</a:t>
            </a:r>
            <a:endParaRPr lang="en-US" sz="2800" b="1" dirty="0" smtClean="0"/>
          </a:p>
        </p:txBody>
      </p:sp>
      <p:graphicFrame>
        <p:nvGraphicFramePr>
          <p:cNvPr id="13314" name="Object 1024"/>
          <p:cNvGraphicFramePr>
            <a:graphicFrameLocks noChangeAspect="1"/>
          </p:cNvGraphicFramePr>
          <p:nvPr/>
        </p:nvGraphicFramePr>
        <p:xfrm>
          <a:off x="609600" y="1295400"/>
          <a:ext cx="2946400" cy="431800"/>
        </p:xfrm>
        <a:graphic>
          <a:graphicData uri="http://schemas.openxmlformats.org/presentationml/2006/ole">
            <p:oleObj spid="_x0000_s13314" name="Equation" r:id="rId6" imgW="2946240" imgH="431640" progId="Equation.3">
              <p:embed/>
            </p:oleObj>
          </a:graphicData>
        </a:graphic>
      </p:graphicFrame>
      <p:graphicFrame>
        <p:nvGraphicFramePr>
          <p:cNvPr id="13315" name="Object 1025"/>
          <p:cNvGraphicFramePr>
            <a:graphicFrameLocks noChangeAspect="1"/>
          </p:cNvGraphicFramePr>
          <p:nvPr/>
        </p:nvGraphicFramePr>
        <p:xfrm>
          <a:off x="2971800" y="762000"/>
          <a:ext cx="4445000" cy="431800"/>
        </p:xfrm>
        <a:graphic>
          <a:graphicData uri="http://schemas.openxmlformats.org/presentationml/2006/ole">
            <p:oleObj spid="_x0000_s13315" name="Equation" r:id="rId7" imgW="4444920" imgH="431640" progId="Equation.3">
              <p:embed/>
            </p:oleObj>
          </a:graphicData>
        </a:graphic>
      </p:graphicFrame>
      <p:graphicFrame>
        <p:nvGraphicFramePr>
          <p:cNvPr id="13316" name="Object 1026"/>
          <p:cNvGraphicFramePr>
            <a:graphicFrameLocks noChangeAspect="1"/>
          </p:cNvGraphicFramePr>
          <p:nvPr/>
        </p:nvGraphicFramePr>
        <p:xfrm>
          <a:off x="5562600" y="5486400"/>
          <a:ext cx="1371600" cy="1227221"/>
        </p:xfrm>
        <a:graphic>
          <a:graphicData uri="http://schemas.openxmlformats.org/presentationml/2006/ole">
            <p:oleObj spid="_x0000_s13316" name="Equation" r:id="rId8" imgW="482400" imgH="431640" progId="Equation.3">
              <p:embed/>
            </p:oleObj>
          </a:graphicData>
        </a:graphic>
      </p:graphicFrame>
      <p:graphicFrame>
        <p:nvGraphicFramePr>
          <p:cNvPr id="13317" name="Object 1027"/>
          <p:cNvGraphicFramePr>
            <a:graphicFrameLocks noChangeAspect="1"/>
          </p:cNvGraphicFramePr>
          <p:nvPr/>
        </p:nvGraphicFramePr>
        <p:xfrm>
          <a:off x="2057400" y="2362200"/>
          <a:ext cx="4051300" cy="431800"/>
        </p:xfrm>
        <a:graphic>
          <a:graphicData uri="http://schemas.openxmlformats.org/presentationml/2006/ole">
            <p:oleObj spid="_x0000_s13317" name="Equation" r:id="rId9" imgW="4051080" imgH="431640" progId="Equation.3">
              <p:embed/>
            </p:oleObj>
          </a:graphicData>
        </a:graphic>
      </p:graphicFrame>
      <p:graphicFrame>
        <p:nvGraphicFramePr>
          <p:cNvPr id="13318" name="Object 1026"/>
          <p:cNvGraphicFramePr>
            <a:graphicFrameLocks noChangeAspect="1"/>
          </p:cNvGraphicFramePr>
          <p:nvPr/>
        </p:nvGraphicFramePr>
        <p:xfrm>
          <a:off x="3429000" y="3962400"/>
          <a:ext cx="2887579" cy="1263316"/>
        </p:xfrm>
        <a:graphic>
          <a:graphicData uri="http://schemas.openxmlformats.org/presentationml/2006/ole">
            <p:oleObj spid="_x0000_s13318" name="Equation" r:id="rId10" imgW="1015920" imgH="444240" progId="Equation.3">
              <p:embed/>
            </p:oleObj>
          </a:graphicData>
        </a:graphic>
      </p:graphicFrame>
      <p:graphicFrame>
        <p:nvGraphicFramePr>
          <p:cNvPr id="4" name="Object 1026"/>
          <p:cNvGraphicFramePr>
            <a:graphicFrameLocks noChangeAspect="1"/>
          </p:cNvGraphicFramePr>
          <p:nvPr/>
        </p:nvGraphicFramePr>
        <p:xfrm>
          <a:off x="1676400" y="3962400"/>
          <a:ext cx="1840831" cy="1263315"/>
        </p:xfrm>
        <a:graphic>
          <a:graphicData uri="http://schemas.openxmlformats.org/presentationml/2006/ole">
            <p:oleObj spid="_x0000_s13319" name="Equation" r:id="rId11" imgW="647640" imgH="444240" progId="Equation.3">
              <p:embed/>
            </p:oleObj>
          </a:graphicData>
        </a:graphic>
      </p:graphicFrame>
      <p:graphicFrame>
        <p:nvGraphicFramePr>
          <p:cNvPr id="5" name="Object 1026"/>
          <p:cNvGraphicFramePr>
            <a:graphicFrameLocks noChangeAspect="1"/>
          </p:cNvGraphicFramePr>
          <p:nvPr/>
        </p:nvGraphicFramePr>
        <p:xfrm>
          <a:off x="304800" y="4038600"/>
          <a:ext cx="1479884" cy="1118936"/>
        </p:xfrm>
        <a:graphic>
          <a:graphicData uri="http://schemas.openxmlformats.org/presentationml/2006/ole">
            <p:oleObj spid="_x0000_s13320" name="Equation" r:id="rId12" imgW="520560" imgH="393480" progId="Equation.3">
              <p:embed/>
            </p:oleObj>
          </a:graphicData>
        </a:graphic>
      </p:graphicFrame>
      <p:graphicFrame>
        <p:nvGraphicFramePr>
          <p:cNvPr id="6" name="Object 1026"/>
          <p:cNvGraphicFramePr>
            <a:graphicFrameLocks noChangeAspect="1"/>
          </p:cNvGraphicFramePr>
          <p:nvPr/>
        </p:nvGraphicFramePr>
        <p:xfrm>
          <a:off x="3657600" y="2819400"/>
          <a:ext cx="2129590" cy="1263316"/>
        </p:xfrm>
        <a:graphic>
          <a:graphicData uri="http://schemas.openxmlformats.org/presentationml/2006/ole">
            <p:oleObj spid="_x0000_s13321" name="Equation" r:id="rId13" imgW="749160" imgH="444240" progId="Equation.3">
              <p:embed/>
            </p:oleObj>
          </a:graphicData>
        </a:graphic>
      </p:graphicFrame>
      <p:graphicFrame>
        <p:nvGraphicFramePr>
          <p:cNvPr id="7" name="Object 1026"/>
          <p:cNvGraphicFramePr>
            <a:graphicFrameLocks noChangeAspect="1"/>
          </p:cNvGraphicFramePr>
          <p:nvPr/>
        </p:nvGraphicFramePr>
        <p:xfrm>
          <a:off x="1981200" y="2895600"/>
          <a:ext cx="1588169" cy="1263316"/>
        </p:xfrm>
        <a:graphic>
          <a:graphicData uri="http://schemas.openxmlformats.org/presentationml/2006/ole">
            <p:oleObj spid="_x0000_s13322" name="Equation" r:id="rId14" imgW="558720" imgH="444240" progId="Equation.3">
              <p:embed/>
            </p:oleObj>
          </a:graphicData>
        </a:graphic>
      </p:graphicFrame>
      <p:graphicFrame>
        <p:nvGraphicFramePr>
          <p:cNvPr id="13323" name="Object 1026"/>
          <p:cNvGraphicFramePr>
            <a:graphicFrameLocks noChangeAspect="1"/>
          </p:cNvGraphicFramePr>
          <p:nvPr/>
        </p:nvGraphicFramePr>
        <p:xfrm>
          <a:off x="381000" y="2895600"/>
          <a:ext cx="1443790" cy="1118937"/>
        </p:xfrm>
        <a:graphic>
          <a:graphicData uri="http://schemas.openxmlformats.org/presentationml/2006/ole">
            <p:oleObj spid="_x0000_s13323" name="Equation" r:id="rId15" imgW="507960" imgH="393480" progId="Equation.3">
              <p:embed/>
            </p:oleObj>
          </a:graphicData>
        </a:graphic>
      </p:graphicFrame>
      <p:graphicFrame>
        <p:nvGraphicFramePr>
          <p:cNvPr id="8" name="Object 1026"/>
          <p:cNvGraphicFramePr>
            <a:graphicFrameLocks noChangeAspect="1"/>
          </p:cNvGraphicFramePr>
          <p:nvPr/>
        </p:nvGraphicFramePr>
        <p:xfrm>
          <a:off x="3886200" y="5486400"/>
          <a:ext cx="1407695" cy="1371600"/>
        </p:xfrm>
        <a:graphic>
          <a:graphicData uri="http://schemas.openxmlformats.org/presentationml/2006/ole">
            <p:oleObj spid="_x0000_s13324" name="Equation" r:id="rId16" imgW="495000" imgH="482400" progId="Equation.3">
              <p:embed/>
            </p:oleObj>
          </a:graphicData>
        </a:graphic>
      </p:graphicFrame>
      <p:graphicFrame>
        <p:nvGraphicFramePr>
          <p:cNvPr id="9" name="Object 1026"/>
          <p:cNvGraphicFramePr>
            <a:graphicFrameLocks noChangeAspect="1"/>
          </p:cNvGraphicFramePr>
          <p:nvPr/>
        </p:nvGraphicFramePr>
        <p:xfrm>
          <a:off x="2133600" y="5594684"/>
          <a:ext cx="1371600" cy="1263316"/>
        </p:xfrm>
        <a:graphic>
          <a:graphicData uri="http://schemas.openxmlformats.org/presentationml/2006/ole">
            <p:oleObj spid="_x0000_s13325" name="Equation" r:id="rId17" imgW="482400" imgH="444240" progId="Equation.3">
              <p:embed/>
            </p:oleObj>
          </a:graphicData>
        </a:graphic>
      </p:graphicFrame>
      <p:graphicFrame>
        <p:nvGraphicFramePr>
          <p:cNvPr id="13326" name="Object 1026"/>
          <p:cNvGraphicFramePr>
            <a:graphicFrameLocks noChangeAspect="1"/>
          </p:cNvGraphicFramePr>
          <p:nvPr/>
        </p:nvGraphicFramePr>
        <p:xfrm>
          <a:off x="381000" y="5486400"/>
          <a:ext cx="1443790" cy="1118937"/>
        </p:xfrm>
        <a:graphic>
          <a:graphicData uri="http://schemas.openxmlformats.org/presentationml/2006/ole">
            <p:oleObj spid="_x0000_s13326" name="Equation" r:id="rId18" imgW="507960" imgH="393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33" name="Line 12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1035" name="Rectangle 1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1036" name="Line 15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763000" cy="498475"/>
          </a:xfrm>
        </p:spPr>
        <p:txBody>
          <a:bodyPr>
            <a:normAutofit fontScale="90000"/>
          </a:bodyPr>
          <a:lstStyle/>
          <a:p>
            <a:pPr algn="l" eaLnBrk="1" hangingPunct="1">
              <a:tabLst>
                <a:tab pos="850900" algn="l"/>
              </a:tabLst>
            </a:pPr>
            <a:r>
              <a:rPr lang="en-US" sz="3200" dirty="0" smtClean="0"/>
              <a:t>11.3	Double-Angle, Half-Angle, and Product-Sum Formulas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077200" cy="5075237"/>
          </a:xfrm>
        </p:spPr>
        <p:txBody>
          <a:bodyPr/>
          <a:lstStyle/>
          <a:p>
            <a:pPr defTabSz="339725" eaLnBrk="1" hangingPunct="1">
              <a:buNone/>
              <a:tabLst>
                <a:tab pos="1544638" algn="l"/>
              </a:tabLst>
            </a:pPr>
            <a:r>
              <a:rPr lang="en-US" sz="2800" b="1" dirty="0" smtClean="0"/>
              <a:t>Double-Angle Identities</a:t>
            </a:r>
          </a:p>
          <a:p>
            <a:pPr lvl="1" defTabSz="339725" eaLnBrk="1" hangingPunct="1">
              <a:buNone/>
              <a:tabLst>
                <a:tab pos="1544638" algn="l"/>
              </a:tabLst>
            </a:pPr>
            <a:r>
              <a:rPr lang="en-US" sz="2400" dirty="0" smtClean="0"/>
              <a:t>E.g. </a:t>
            </a:r>
            <a:r>
              <a:rPr lang="en-US" sz="2400" dirty="0" err="1" smtClean="0"/>
              <a:t>cos</a:t>
            </a:r>
            <a:r>
              <a:rPr lang="en-US" sz="2400" dirty="0" smtClean="0"/>
              <a:t> 2</a:t>
            </a:r>
            <a:r>
              <a:rPr lang="en-US" sz="2400" i="1" dirty="0" smtClean="0"/>
              <a:t>A	=</a:t>
            </a:r>
            <a:r>
              <a:rPr lang="en-US" sz="2400" dirty="0" smtClean="0"/>
              <a:t> </a:t>
            </a:r>
            <a:r>
              <a:rPr lang="en-US" sz="2400" dirty="0" err="1" smtClean="0"/>
              <a:t>cos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/>
              <a:t> + </a:t>
            </a:r>
            <a:r>
              <a:rPr lang="en-US" sz="2400" i="1" dirty="0" smtClean="0"/>
              <a:t>A</a:t>
            </a:r>
            <a:r>
              <a:rPr lang="en-US" sz="2400" dirty="0" smtClean="0"/>
              <a:t>) </a:t>
            </a:r>
          </a:p>
          <a:p>
            <a:pPr lvl="1" defTabSz="339725" eaLnBrk="1" hangingPunct="1">
              <a:buFontTx/>
              <a:buNone/>
              <a:tabLst>
                <a:tab pos="1544638" algn="l"/>
              </a:tabLst>
            </a:pPr>
            <a:r>
              <a:rPr lang="en-US" sz="2400" dirty="0" smtClean="0"/>
              <a:t>				= </a:t>
            </a:r>
            <a:r>
              <a:rPr lang="en-US" sz="2400" dirty="0" err="1" smtClean="0"/>
              <a:t>cos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cos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cs typeface="Times New Roman" pitchFamily="18" charset="0"/>
              </a:rPr>
              <a:t>– sin </a:t>
            </a:r>
            <a:r>
              <a:rPr lang="en-US" sz="2400" i="1" dirty="0" smtClean="0">
                <a:cs typeface="Times New Roman" pitchFamily="18" charset="0"/>
              </a:rPr>
              <a:t>A</a:t>
            </a:r>
            <a:r>
              <a:rPr lang="en-US" sz="2400" dirty="0" smtClean="0">
                <a:cs typeface="Times New Roman" pitchFamily="18" charset="0"/>
              </a:rPr>
              <a:t> sin </a:t>
            </a:r>
            <a:r>
              <a:rPr lang="en-US" sz="2400" i="1" dirty="0" smtClean="0">
                <a:cs typeface="Times New Roman" pitchFamily="18" charset="0"/>
              </a:rPr>
              <a:t>A</a:t>
            </a:r>
            <a:r>
              <a:rPr lang="en-US" sz="2400" dirty="0" smtClean="0">
                <a:cs typeface="Times New Roman" pitchFamily="18" charset="0"/>
              </a:rPr>
              <a:t> </a:t>
            </a:r>
          </a:p>
          <a:p>
            <a:pPr lvl="1" defTabSz="339725" eaLnBrk="1" hangingPunct="1">
              <a:buFontTx/>
              <a:buNone/>
              <a:tabLst>
                <a:tab pos="1544638" algn="l"/>
              </a:tabLst>
            </a:pPr>
            <a:r>
              <a:rPr lang="en-US" sz="2400" dirty="0" smtClean="0">
                <a:cs typeface="Times New Roman" pitchFamily="18" charset="0"/>
              </a:rPr>
              <a:t>				= cos²</a:t>
            </a:r>
            <a:r>
              <a:rPr lang="en-US" sz="2400" i="1" dirty="0" smtClean="0">
                <a:cs typeface="Times New Roman" pitchFamily="18" charset="0"/>
              </a:rPr>
              <a:t> A</a:t>
            </a:r>
            <a:r>
              <a:rPr lang="en-US" sz="2400" dirty="0" smtClean="0">
                <a:cs typeface="Times New Roman" pitchFamily="18" charset="0"/>
              </a:rPr>
              <a:t> – sin² </a:t>
            </a:r>
            <a:r>
              <a:rPr lang="en-US" sz="2400" i="1" dirty="0" smtClean="0">
                <a:cs typeface="Times New Roman" pitchFamily="18" charset="0"/>
              </a:rPr>
              <a:t>A</a:t>
            </a:r>
          </a:p>
          <a:p>
            <a:pPr lvl="1" defTabSz="339725" eaLnBrk="1" hangingPunct="1">
              <a:buNone/>
              <a:tabLst>
                <a:tab pos="1544638" algn="l"/>
              </a:tabLst>
            </a:pPr>
            <a:r>
              <a:rPr lang="en-US" sz="2400" dirty="0" smtClean="0">
                <a:cs typeface="Times New Roman" pitchFamily="18" charset="0"/>
              </a:rPr>
              <a:t>Other forms for </a:t>
            </a:r>
            <a:r>
              <a:rPr lang="en-US" sz="2400" dirty="0" err="1" smtClean="0"/>
              <a:t>cos</a:t>
            </a:r>
            <a:r>
              <a:rPr lang="en-US" sz="2400" dirty="0" smtClean="0"/>
              <a:t> 2</a:t>
            </a:r>
            <a:r>
              <a:rPr lang="en-US" sz="2400" i="1" dirty="0" smtClean="0"/>
              <a:t>A </a:t>
            </a:r>
            <a:r>
              <a:rPr lang="en-US" sz="2400" dirty="0" smtClean="0"/>
              <a:t>are obtained by substituting either </a:t>
            </a:r>
            <a:r>
              <a:rPr lang="en-US" sz="2400" dirty="0" smtClean="0">
                <a:cs typeface="Times New Roman" pitchFamily="18" charset="0"/>
              </a:rPr>
              <a:t>cos²</a:t>
            </a:r>
            <a:r>
              <a:rPr lang="en-US" sz="2400" i="1" dirty="0" smtClean="0">
                <a:cs typeface="Times New Roman" pitchFamily="18" charset="0"/>
              </a:rPr>
              <a:t> A</a:t>
            </a:r>
            <a:r>
              <a:rPr lang="en-US" sz="2400" dirty="0" smtClean="0">
                <a:cs typeface="Times New Roman" pitchFamily="18" charset="0"/>
              </a:rPr>
              <a:t> = 1 – sin² </a:t>
            </a:r>
            <a:r>
              <a:rPr lang="en-US" sz="2400" i="1" dirty="0" smtClean="0">
                <a:cs typeface="Times New Roman" pitchFamily="18" charset="0"/>
              </a:rPr>
              <a:t>A </a:t>
            </a:r>
            <a:r>
              <a:rPr lang="en-US" sz="2400" dirty="0" smtClean="0">
                <a:cs typeface="Times New Roman" pitchFamily="18" charset="0"/>
              </a:rPr>
              <a:t>or sin²</a:t>
            </a:r>
            <a:r>
              <a:rPr lang="en-US" sz="2400" i="1" dirty="0" smtClean="0">
                <a:cs typeface="Times New Roman" pitchFamily="18" charset="0"/>
              </a:rPr>
              <a:t> A</a:t>
            </a:r>
            <a:r>
              <a:rPr lang="en-US" sz="2400" dirty="0" smtClean="0">
                <a:cs typeface="Times New Roman" pitchFamily="18" charset="0"/>
              </a:rPr>
              <a:t> = 1 – cos² </a:t>
            </a:r>
            <a:r>
              <a:rPr lang="en-US" sz="2400" i="1" dirty="0" smtClean="0">
                <a:cs typeface="Times New Roman" pitchFamily="18" charset="0"/>
              </a:rPr>
              <a:t>A</a:t>
            </a:r>
            <a:r>
              <a:rPr lang="en-US" sz="2400" dirty="0" smtClean="0">
                <a:cs typeface="Times New Roman" pitchFamily="18" charset="0"/>
              </a:rPr>
              <a:t> to get</a:t>
            </a:r>
          </a:p>
          <a:p>
            <a:pPr lvl="1" algn="ctr" defTabSz="339725" eaLnBrk="1" hangingPunct="1">
              <a:buFontTx/>
              <a:buNone/>
              <a:tabLst>
                <a:tab pos="1544638" algn="l"/>
              </a:tabLst>
            </a:pPr>
            <a:r>
              <a:rPr lang="en-US" sz="2400" dirty="0" err="1" smtClean="0">
                <a:cs typeface="Times New Roman" pitchFamily="18" charset="0"/>
              </a:rPr>
              <a:t>cos</a:t>
            </a:r>
            <a:r>
              <a:rPr lang="en-US" sz="2400" dirty="0" smtClean="0">
                <a:cs typeface="Times New Roman" pitchFamily="18" charset="0"/>
              </a:rPr>
              <a:t> 2</a:t>
            </a:r>
            <a:r>
              <a:rPr lang="en-US" sz="2400" i="1" dirty="0" smtClean="0">
                <a:cs typeface="Times New Roman" pitchFamily="18" charset="0"/>
              </a:rPr>
              <a:t>A</a:t>
            </a:r>
            <a:r>
              <a:rPr lang="en-US" sz="2400" dirty="0" smtClean="0">
                <a:cs typeface="Times New Roman" pitchFamily="18" charset="0"/>
              </a:rPr>
              <a:t> = 1 – 2 sin²</a:t>
            </a:r>
            <a:r>
              <a:rPr lang="en-US" sz="2400" i="1" dirty="0" smtClean="0">
                <a:cs typeface="Times New Roman" pitchFamily="18" charset="0"/>
              </a:rPr>
              <a:t> A</a:t>
            </a:r>
            <a:r>
              <a:rPr lang="en-US" sz="2400" dirty="0" smtClean="0">
                <a:cs typeface="Times New Roman" pitchFamily="18" charset="0"/>
              </a:rPr>
              <a:t>    or   </a:t>
            </a:r>
            <a:r>
              <a:rPr lang="en-US" sz="2400" dirty="0" err="1" smtClean="0">
                <a:cs typeface="Times New Roman" pitchFamily="18" charset="0"/>
              </a:rPr>
              <a:t>cos</a:t>
            </a:r>
            <a:r>
              <a:rPr lang="en-US" sz="2400" dirty="0" smtClean="0">
                <a:cs typeface="Times New Roman" pitchFamily="18" charset="0"/>
              </a:rPr>
              <a:t> 2</a:t>
            </a:r>
            <a:r>
              <a:rPr lang="en-US" sz="2400" i="1" dirty="0" smtClean="0">
                <a:cs typeface="Times New Roman" pitchFamily="18" charset="0"/>
              </a:rPr>
              <a:t>A</a:t>
            </a:r>
            <a:r>
              <a:rPr lang="en-US" sz="2400" dirty="0" smtClean="0">
                <a:cs typeface="Times New Roman" pitchFamily="18" charset="0"/>
              </a:rPr>
              <a:t> = 2 cos²</a:t>
            </a:r>
            <a:r>
              <a:rPr lang="en-US" sz="2400" i="1" dirty="0" smtClean="0">
                <a:cs typeface="Times New Roman" pitchFamily="18" charset="0"/>
              </a:rPr>
              <a:t> A</a:t>
            </a:r>
            <a:r>
              <a:rPr lang="en-US" sz="2400" dirty="0" smtClean="0">
                <a:cs typeface="Times New Roman" pitchFamily="18" charset="0"/>
              </a:rPr>
              <a:t> – 1.</a:t>
            </a:r>
          </a:p>
        </p:txBody>
      </p:sp>
      <p:sp>
        <p:nvSpPr>
          <p:cNvPr id="1032" name="Text Box 5"/>
          <p:cNvSpPr txBox="1">
            <a:spLocks noChangeArrowheads="1"/>
          </p:cNvSpPr>
          <p:nvPr/>
        </p:nvSpPr>
        <p:spPr bwMode="auto">
          <a:xfrm>
            <a:off x="769938" y="4500563"/>
            <a:ext cx="7648575" cy="1928812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 sz="1000"/>
          </a:p>
          <a:p>
            <a:pPr>
              <a:spcBef>
                <a:spcPct val="50000"/>
              </a:spcBef>
            </a:pPr>
            <a:endParaRPr lang="en-US" sz="1000"/>
          </a:p>
          <a:p>
            <a:pPr>
              <a:spcBef>
                <a:spcPct val="50000"/>
              </a:spcBef>
            </a:pPr>
            <a:endParaRPr lang="en-US" sz="1000"/>
          </a:p>
          <a:p>
            <a:pPr>
              <a:spcBef>
                <a:spcPct val="50000"/>
              </a:spcBef>
            </a:pPr>
            <a:endParaRPr lang="en-US" sz="1000"/>
          </a:p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3392488" y="5634038"/>
          <a:ext cx="2247900" cy="723900"/>
        </p:xfrm>
        <a:graphic>
          <a:graphicData uri="http://schemas.openxmlformats.org/presentationml/2006/ole">
            <p:oleObj spid="_x0000_s1026" name="Equation" r:id="rId5" imgW="2247840" imgH="723600" progId="Equation.3">
              <p:embed/>
            </p:oleObj>
          </a:graphicData>
        </a:graphic>
      </p:graphicFrame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1308100" y="4573588"/>
          <a:ext cx="3035300" cy="965200"/>
        </p:xfrm>
        <a:graphic>
          <a:graphicData uri="http://schemas.openxmlformats.org/presentationml/2006/ole">
            <p:oleObj spid="_x0000_s1027" name="Equation" r:id="rId6" imgW="3035160" imgH="965160" progId="Equation.3">
              <p:embed/>
            </p:oleObj>
          </a:graphicData>
        </a:graphic>
      </p:graphicFrame>
      <p:graphicFrame>
        <p:nvGraphicFramePr>
          <p:cNvPr id="1028" name="Object 8"/>
          <p:cNvGraphicFramePr>
            <a:graphicFrameLocks noChangeAspect="1"/>
          </p:cNvGraphicFramePr>
          <p:nvPr/>
        </p:nvGraphicFramePr>
        <p:xfrm>
          <a:off x="5360988" y="4595813"/>
          <a:ext cx="2667000" cy="889000"/>
        </p:xfrm>
        <a:graphic>
          <a:graphicData uri="http://schemas.openxmlformats.org/presentationml/2006/ole">
            <p:oleObj spid="_x0000_s1028" name="Equation" r:id="rId7" imgW="2666880" imgH="88884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056" name="Line 11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058" name="Rectangle 13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059" name="Line 14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 eaLnBrk="1" hangingPunct="1">
              <a:tabLst>
                <a:tab pos="850900" algn="l"/>
              </a:tabLst>
            </a:pPr>
            <a:r>
              <a:rPr lang="en-US" sz="3200" dirty="0" smtClean="0"/>
              <a:t>11.3	Finding Function Values of 2</a:t>
            </a:r>
            <a:r>
              <a:rPr lang="en-US" sz="3200" i="1" dirty="0" smtClean="0">
                <a:sym typeface="Symbol" pitchFamily="18" charset="2"/>
              </a:rPr>
              <a:t></a:t>
            </a:r>
            <a:endParaRPr lang="en-US" sz="3200" i="1" dirty="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763000" cy="6096000"/>
          </a:xfrm>
        </p:spPr>
        <p:txBody>
          <a:bodyPr/>
          <a:lstStyle/>
          <a:p>
            <a:pPr defTabSz="339725" eaLnBrk="1" hangingPunct="1">
              <a:buFontTx/>
              <a:buNone/>
              <a:tabLst>
                <a:tab pos="1544638" algn="l"/>
              </a:tabLst>
            </a:pPr>
            <a:r>
              <a:rPr lang="en-US" sz="2800" b="1" dirty="0" smtClean="0"/>
              <a:t>Example	</a:t>
            </a:r>
            <a:r>
              <a:rPr lang="en-US" sz="2800" dirty="0" smtClean="0"/>
              <a:t>Given                  and sin </a:t>
            </a:r>
            <a:r>
              <a:rPr lang="en-US" sz="2800" i="1" dirty="0" smtClean="0">
                <a:sym typeface="Symbol" pitchFamily="18" charset="2"/>
              </a:rPr>
              <a:t></a:t>
            </a:r>
            <a:r>
              <a:rPr lang="en-US" sz="2800" dirty="0" smtClean="0">
                <a:sym typeface="Symbol" pitchFamily="18" charset="2"/>
              </a:rPr>
              <a:t> &lt; 0, find </a:t>
            </a:r>
            <a:r>
              <a:rPr lang="en-US" sz="2800" i="1" dirty="0" smtClean="0">
                <a:sym typeface="Symbol" pitchFamily="18" charset="2"/>
              </a:rPr>
              <a:t>a)</a:t>
            </a:r>
            <a:r>
              <a:rPr lang="en-US" sz="2800" dirty="0" smtClean="0">
                <a:sym typeface="Symbol" pitchFamily="18" charset="2"/>
              </a:rPr>
              <a:t> sin 2</a:t>
            </a:r>
            <a:r>
              <a:rPr lang="en-US" sz="2800" i="1" dirty="0" smtClean="0">
                <a:sym typeface="Symbol" pitchFamily="18" charset="2"/>
              </a:rPr>
              <a:t></a:t>
            </a:r>
            <a:r>
              <a:rPr lang="en-US" sz="2800" dirty="0" smtClean="0">
                <a:sym typeface="Symbol" pitchFamily="18" charset="2"/>
              </a:rPr>
              <a:t>, </a:t>
            </a:r>
          </a:p>
          <a:p>
            <a:pPr defTabSz="339725" eaLnBrk="1" hangingPunct="1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i="1" dirty="0" smtClean="0">
                <a:sym typeface="Symbol" pitchFamily="18" charset="2"/>
              </a:rPr>
              <a:t>b) </a:t>
            </a:r>
            <a:r>
              <a:rPr lang="en-US" sz="2800" dirty="0" err="1" smtClean="0">
                <a:sym typeface="Symbol" pitchFamily="18" charset="2"/>
              </a:rPr>
              <a:t>cos</a:t>
            </a:r>
            <a:r>
              <a:rPr lang="en-US" sz="2800" dirty="0" smtClean="0">
                <a:sym typeface="Symbol" pitchFamily="18" charset="2"/>
              </a:rPr>
              <a:t> 2</a:t>
            </a:r>
            <a:r>
              <a:rPr lang="en-US" sz="2800" i="1" dirty="0" smtClean="0">
                <a:sym typeface="Symbol" pitchFamily="18" charset="2"/>
              </a:rPr>
              <a:t></a:t>
            </a:r>
            <a:r>
              <a:rPr lang="en-US" sz="2800" dirty="0" smtClean="0">
                <a:sym typeface="Symbol" pitchFamily="18" charset="2"/>
              </a:rPr>
              <a:t>, and </a:t>
            </a:r>
            <a:r>
              <a:rPr lang="en-US" sz="2800" i="1" dirty="0" smtClean="0">
                <a:sym typeface="Symbol" pitchFamily="18" charset="2"/>
              </a:rPr>
              <a:t>c) </a:t>
            </a:r>
            <a:r>
              <a:rPr lang="en-US" sz="2800" dirty="0" smtClean="0">
                <a:sym typeface="Symbol" pitchFamily="18" charset="2"/>
              </a:rPr>
              <a:t>tan 2</a:t>
            </a:r>
            <a:r>
              <a:rPr lang="en-US" sz="2800" i="1" dirty="0" smtClean="0">
                <a:sym typeface="Symbol" pitchFamily="18" charset="2"/>
              </a:rPr>
              <a:t></a:t>
            </a:r>
            <a:r>
              <a:rPr lang="en-US" sz="2800" dirty="0" smtClean="0">
                <a:sym typeface="Symbol" pitchFamily="18" charset="2"/>
              </a:rPr>
              <a:t>.</a:t>
            </a:r>
          </a:p>
          <a:p>
            <a:pPr defTabSz="339725" eaLnBrk="1" hangingPunct="1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 smtClean="0">
              <a:sym typeface="Symbol" pitchFamily="18" charset="2"/>
            </a:endParaRPr>
          </a:p>
          <a:p>
            <a:pPr defTabSz="339725" eaLnBrk="1" hangingPunct="1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b="1" dirty="0" smtClean="0">
                <a:sym typeface="Symbol" pitchFamily="18" charset="2"/>
              </a:rPr>
              <a:t>Solution	</a:t>
            </a:r>
            <a:r>
              <a:rPr lang="en-US" sz="2800" dirty="0" smtClean="0">
                <a:sym typeface="Symbol" pitchFamily="18" charset="2"/>
              </a:rPr>
              <a:t>To find sin 2</a:t>
            </a:r>
            <a:r>
              <a:rPr lang="en-US" sz="2800" i="1" dirty="0" smtClean="0">
                <a:sym typeface="Symbol" pitchFamily="18" charset="2"/>
              </a:rPr>
              <a:t></a:t>
            </a:r>
            <a:r>
              <a:rPr lang="en-US" sz="2800" dirty="0" smtClean="0">
                <a:sym typeface="Symbol" pitchFamily="18" charset="2"/>
              </a:rPr>
              <a:t>, we must find sin </a:t>
            </a:r>
            <a:r>
              <a:rPr lang="en-US" sz="2800" i="1" dirty="0" smtClean="0">
                <a:sym typeface="Symbol" pitchFamily="18" charset="2"/>
              </a:rPr>
              <a:t></a:t>
            </a:r>
            <a:r>
              <a:rPr lang="en-US" sz="2800" dirty="0" smtClean="0">
                <a:sym typeface="Symbol" pitchFamily="18" charset="2"/>
              </a:rPr>
              <a:t>.</a:t>
            </a: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2971800" y="685800"/>
          <a:ext cx="1231900" cy="431800"/>
        </p:xfrm>
        <a:graphic>
          <a:graphicData uri="http://schemas.openxmlformats.org/presentationml/2006/ole">
            <p:oleObj spid="_x0000_s2050" name="Equation" r:id="rId5" imgW="1231560" imgH="431640" progId="Equation.3">
              <p:embed/>
            </p:oleObj>
          </a:graphicData>
        </a:graphic>
      </p:graphicFrame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362200" y="5943600"/>
            <a:ext cx="297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Choose the negative square root since sin </a:t>
            </a:r>
            <a:r>
              <a:rPr lang="en-US" sz="2000" dirty="0">
                <a:sym typeface="Symbol" pitchFamily="18" charset="2"/>
              </a:rPr>
              <a:t> &lt; 0.</a:t>
            </a:r>
            <a:endParaRPr lang="en-US" sz="2000" dirty="0"/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381000" y="4648200"/>
          <a:ext cx="2710543" cy="1143000"/>
        </p:xfrm>
        <a:graphic>
          <a:graphicData uri="http://schemas.openxmlformats.org/presentationml/2006/ole">
            <p:oleObj spid="_x0000_s2053" name="Equation" r:id="rId6" imgW="1054080" imgH="444240" progId="Equation.3">
              <p:embed/>
            </p:oleObj>
          </a:graphicData>
        </a:graphic>
      </p:graphicFrame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4833938" y="3016250"/>
          <a:ext cx="3657600" cy="522288"/>
        </p:xfrm>
        <a:graphic>
          <a:graphicData uri="http://schemas.openxmlformats.org/presentationml/2006/ole">
            <p:oleObj spid="_x0000_s2054" name="Equation" r:id="rId7" imgW="1422360" imgH="203040" progId="Equation.3">
              <p:embed/>
            </p:oleObj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6096000" y="3505200"/>
          <a:ext cx="2155371" cy="1110343"/>
        </p:xfrm>
        <a:graphic>
          <a:graphicData uri="http://schemas.openxmlformats.org/presentationml/2006/ole">
            <p:oleObj spid="_x0000_s2055" name="Equation" r:id="rId8" imgW="838080" imgH="431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096000" y="4648200"/>
          <a:ext cx="1143000" cy="1012371"/>
        </p:xfrm>
        <a:graphic>
          <a:graphicData uri="http://schemas.openxmlformats.org/presentationml/2006/ole">
            <p:oleObj spid="_x0000_s2056" name="Equation" r:id="rId9" imgW="444240" imgH="393480" progId="Equation.3">
              <p:embed/>
            </p:oleObj>
          </a:graphicData>
        </a:graphic>
      </p:graphicFrame>
      <p:graphicFrame>
        <p:nvGraphicFramePr>
          <p:cNvPr id="2057" name="Object 6"/>
          <p:cNvGraphicFramePr>
            <a:graphicFrameLocks noChangeAspect="1"/>
          </p:cNvGraphicFramePr>
          <p:nvPr/>
        </p:nvGraphicFramePr>
        <p:xfrm>
          <a:off x="381000" y="3505200"/>
          <a:ext cx="2677886" cy="1208314"/>
        </p:xfrm>
        <a:graphic>
          <a:graphicData uri="http://schemas.openxmlformats.org/presentationml/2006/ole">
            <p:oleObj spid="_x0000_s2057" name="Equation" r:id="rId10" imgW="1041120" imgH="46980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381000" y="2971800"/>
          <a:ext cx="2841171" cy="522514"/>
        </p:xfrm>
        <a:graphic>
          <a:graphicData uri="http://schemas.openxmlformats.org/presentationml/2006/ole">
            <p:oleObj spid="_x0000_s2058" name="Equation" r:id="rId11" imgW="1104840" imgH="203040" progId="Equation.3">
              <p:embed/>
            </p:oleObj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381000" y="5846763"/>
          <a:ext cx="1763713" cy="1011237"/>
        </p:xfrm>
        <a:graphic>
          <a:graphicData uri="http://schemas.openxmlformats.org/presentationml/2006/ole">
            <p:oleObj spid="_x0000_s2059" name="Equation" r:id="rId12" imgW="685800" imgH="393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/>
          <a:p>
            <a:r>
              <a:rPr lang="en-US" dirty="0" smtClean="0"/>
              <a:t>So              is…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41986" name="Chart" r:id="rId5" imgW="4572000" imgH="5143500" progId="MSGraph.Chart.8">
              <p:embed followColorScheme="full"/>
            </p:oleObj>
          </a:graphicData>
        </a:graphic>
      </p:graphicFrame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3657600" y="533400"/>
          <a:ext cx="1543066" cy="636587"/>
        </p:xfrm>
        <a:graphic>
          <a:graphicData uri="http://schemas.openxmlformats.org/presentationml/2006/ole">
            <p:oleObj spid="_x0000_s41987" name="Equation" r:id="rId6" imgW="431640" imgH="177480" progId="Equation.3">
              <p:embed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0" y="1295400"/>
            <a:ext cx="6324600" cy="4525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800" dirty="0" smtClean="0"/>
              <a:t>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800" dirty="0" smtClean="0"/>
              <a:t> </a:t>
            </a:r>
            <a:endParaRPr lang="en-US" sz="4800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800" dirty="0" smtClean="0"/>
              <a:t> </a:t>
            </a:r>
            <a:endParaRPr lang="en-US" sz="4800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800" dirty="0" smtClean="0"/>
              <a:t> </a:t>
            </a:r>
            <a:endParaRPr lang="en-US" sz="4800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800" dirty="0" smtClean="0"/>
              <a:t> </a:t>
            </a:r>
            <a:r>
              <a:rPr lang="en-US" sz="4800" dirty="0" smtClean="0"/>
              <a:t>None of the above</a:t>
            </a:r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685800" y="3810000"/>
          <a:ext cx="914400" cy="1089848"/>
        </p:xfrm>
        <a:graphic>
          <a:graphicData uri="http://schemas.openxmlformats.org/presentationml/2006/ole">
            <p:oleObj spid="_x0000_s41988" name="Equation" r:id="rId7" imgW="330120" imgH="393480" progId="Equation.3">
              <p:embed/>
            </p:oleObj>
          </a:graphicData>
        </a:graphic>
      </p:graphicFrame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609600" y="2971800"/>
          <a:ext cx="628650" cy="1081550"/>
        </p:xfrm>
        <a:graphic>
          <a:graphicData uri="http://schemas.openxmlformats.org/presentationml/2006/ole">
            <p:oleObj spid="_x0000_s41989" name="Equation" r:id="rId8" imgW="228600" imgH="393480" progId="Equation.3">
              <p:embed/>
            </p:oleObj>
          </a:graphicData>
        </a:graphic>
      </p:graphicFrame>
      <p:graphicFrame>
        <p:nvGraphicFramePr>
          <p:cNvPr id="41990" name="Object 6"/>
          <p:cNvGraphicFramePr>
            <a:graphicFrameLocks noChangeAspect="1"/>
          </p:cNvGraphicFramePr>
          <p:nvPr/>
        </p:nvGraphicFramePr>
        <p:xfrm>
          <a:off x="990600" y="2057400"/>
          <a:ext cx="419100" cy="1081088"/>
        </p:xfrm>
        <a:graphic>
          <a:graphicData uri="http://schemas.openxmlformats.org/presentationml/2006/ole">
            <p:oleObj spid="_x0000_s41990" name="Equation" r:id="rId9" imgW="152280" imgH="393480" progId="Equation.3">
              <p:embed/>
            </p:oleObj>
          </a:graphicData>
        </a:graphic>
      </p:graphicFrame>
      <p:graphicFrame>
        <p:nvGraphicFramePr>
          <p:cNvPr id="41991" name="Object 7"/>
          <p:cNvGraphicFramePr>
            <a:graphicFrameLocks noChangeAspect="1"/>
          </p:cNvGraphicFramePr>
          <p:nvPr/>
        </p:nvGraphicFramePr>
        <p:xfrm>
          <a:off x="703263" y="1219200"/>
          <a:ext cx="384175" cy="1081088"/>
        </p:xfrm>
        <a:graphic>
          <a:graphicData uri="http://schemas.openxmlformats.org/presentationml/2006/ole">
            <p:oleObj spid="_x0000_s41991" name="Equation" r:id="rId10" imgW="139680" imgH="393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78" name="Line 9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3080" name="Rectangle 1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081" name="Line 12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 eaLnBrk="1" hangingPunct="1">
              <a:tabLst>
                <a:tab pos="850900" algn="l"/>
              </a:tabLst>
            </a:pPr>
            <a:r>
              <a:rPr lang="en-US" sz="3200" dirty="0" smtClean="0"/>
              <a:t>11.3	Finding Function Values of 2</a:t>
            </a:r>
            <a:r>
              <a:rPr lang="en-US" sz="3200" i="1" dirty="0" smtClean="0">
                <a:sym typeface="Symbol" pitchFamily="18" charset="2"/>
              </a:rPr>
              <a:t>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36663"/>
            <a:ext cx="8077200" cy="5075237"/>
          </a:xfrm>
        </p:spPr>
        <p:txBody>
          <a:bodyPr/>
          <a:lstStyle/>
          <a:p>
            <a:pPr defTabSz="339725" eaLnBrk="1" hangingPunct="1">
              <a:buFontTx/>
              <a:buNone/>
              <a:tabLst>
                <a:tab pos="1544638" algn="l"/>
              </a:tabLst>
            </a:pPr>
            <a:r>
              <a:rPr lang="en-US" sz="2800" smtClean="0"/>
              <a:t> </a:t>
            </a:r>
          </a:p>
        </p:txBody>
      </p:sp>
      <p:graphicFrame>
        <p:nvGraphicFramePr>
          <p:cNvPr id="6" name="Object 1024"/>
          <p:cNvGraphicFramePr>
            <a:graphicFrameLocks noChangeAspect="1"/>
          </p:cNvGraphicFramePr>
          <p:nvPr/>
        </p:nvGraphicFramePr>
        <p:xfrm>
          <a:off x="1370013" y="4343400"/>
          <a:ext cx="2630487" cy="884238"/>
        </p:xfrm>
        <a:graphic>
          <a:graphicData uri="http://schemas.openxmlformats.org/presentationml/2006/ole">
            <p:oleObj spid="_x0000_s3078" name="Equation" r:id="rId5" imgW="1358640" imgH="457200" progId="Equation.3">
              <p:embed/>
            </p:oleObj>
          </a:graphicData>
        </a:graphic>
      </p:graphicFrame>
      <p:graphicFrame>
        <p:nvGraphicFramePr>
          <p:cNvPr id="3079" name="Object 1024"/>
          <p:cNvGraphicFramePr>
            <a:graphicFrameLocks noChangeAspect="1"/>
          </p:cNvGraphicFramePr>
          <p:nvPr/>
        </p:nvGraphicFramePr>
        <p:xfrm>
          <a:off x="1371600" y="1219200"/>
          <a:ext cx="1966452" cy="909484"/>
        </p:xfrm>
        <a:graphic>
          <a:graphicData uri="http://schemas.openxmlformats.org/presentationml/2006/ole">
            <p:oleObj spid="_x0000_s3079" name="Equation" r:id="rId6" imgW="1015920" imgH="469800" progId="Equation.3">
              <p:embed/>
            </p:oleObj>
          </a:graphicData>
        </a:graphic>
      </p:graphicFrame>
      <p:graphicFrame>
        <p:nvGraphicFramePr>
          <p:cNvPr id="7" name="Object 1024"/>
          <p:cNvGraphicFramePr>
            <a:graphicFrameLocks noChangeAspect="1"/>
          </p:cNvGraphicFramePr>
          <p:nvPr/>
        </p:nvGraphicFramePr>
        <p:xfrm>
          <a:off x="469900" y="685800"/>
          <a:ext cx="3243263" cy="442913"/>
        </p:xfrm>
        <a:graphic>
          <a:graphicData uri="http://schemas.openxmlformats.org/presentationml/2006/ole">
            <p:oleObj spid="_x0000_s3080" name="Equation" r:id="rId7" imgW="1676160" imgH="228600" progId="Equation.3">
              <p:embed/>
            </p:oleObj>
          </a:graphicData>
        </a:graphic>
      </p:graphicFrame>
      <p:graphicFrame>
        <p:nvGraphicFramePr>
          <p:cNvPr id="8" name="Object 1024"/>
          <p:cNvGraphicFramePr>
            <a:graphicFrameLocks noChangeAspect="1"/>
          </p:cNvGraphicFramePr>
          <p:nvPr/>
        </p:nvGraphicFramePr>
        <p:xfrm>
          <a:off x="1447800" y="2286000"/>
          <a:ext cx="946354" cy="838200"/>
        </p:xfrm>
        <a:graphic>
          <a:graphicData uri="http://schemas.openxmlformats.org/presentationml/2006/ole">
            <p:oleObj spid="_x0000_s3081" name="Equation" r:id="rId8" imgW="444240" imgH="393480" progId="Equation.3">
              <p:embed/>
            </p:oleObj>
          </a:graphicData>
        </a:graphic>
      </p:graphicFrame>
      <p:graphicFrame>
        <p:nvGraphicFramePr>
          <p:cNvPr id="3082" name="Object 1024"/>
          <p:cNvGraphicFramePr>
            <a:graphicFrameLocks noChangeAspect="1"/>
          </p:cNvGraphicFramePr>
          <p:nvPr/>
        </p:nvGraphicFramePr>
        <p:xfrm>
          <a:off x="392113" y="3352800"/>
          <a:ext cx="6564312" cy="860425"/>
        </p:xfrm>
        <a:graphic>
          <a:graphicData uri="http://schemas.openxmlformats.org/presentationml/2006/ole">
            <p:oleObj spid="_x0000_s3082" name="Equation" r:id="rId9" imgW="3390840" imgH="444240" progId="Equation.3">
              <p:embed/>
            </p:oleObj>
          </a:graphicData>
        </a:graphic>
      </p:graphicFrame>
      <p:graphicFrame>
        <p:nvGraphicFramePr>
          <p:cNvPr id="3083" name="Object 1024"/>
          <p:cNvGraphicFramePr>
            <a:graphicFrameLocks noChangeAspect="1"/>
          </p:cNvGraphicFramePr>
          <p:nvPr/>
        </p:nvGraphicFramePr>
        <p:xfrm>
          <a:off x="4343400" y="4343400"/>
          <a:ext cx="1917290" cy="762000"/>
        </p:xfrm>
        <a:graphic>
          <a:graphicData uri="http://schemas.openxmlformats.org/presentationml/2006/ole">
            <p:oleObj spid="_x0000_s3083" name="Equation" r:id="rId10" imgW="990360" imgH="393480" progId="Equation.3">
              <p:embed/>
            </p:oleObj>
          </a:graphicData>
        </a:graphic>
      </p:graphicFrame>
      <p:graphicFrame>
        <p:nvGraphicFramePr>
          <p:cNvPr id="3084" name="Object 1024"/>
          <p:cNvGraphicFramePr>
            <a:graphicFrameLocks noChangeAspect="1"/>
          </p:cNvGraphicFramePr>
          <p:nvPr/>
        </p:nvGraphicFramePr>
        <p:xfrm>
          <a:off x="5105400" y="5257800"/>
          <a:ext cx="1192162" cy="1264414"/>
        </p:xfrm>
        <a:graphic>
          <a:graphicData uri="http://schemas.openxmlformats.org/presentationml/2006/ole">
            <p:oleObj spid="_x0000_s3084" name="Equation" r:id="rId11" imgW="419040" imgH="444240" progId="Equation.3">
              <p:embed/>
            </p:oleObj>
          </a:graphicData>
        </a:graphic>
      </p:graphicFrame>
      <p:graphicFrame>
        <p:nvGraphicFramePr>
          <p:cNvPr id="3085" name="Object 1024"/>
          <p:cNvGraphicFramePr>
            <a:graphicFrameLocks noChangeAspect="1"/>
          </p:cNvGraphicFramePr>
          <p:nvPr/>
        </p:nvGraphicFramePr>
        <p:xfrm>
          <a:off x="6553200" y="5486400"/>
          <a:ext cx="663677" cy="762000"/>
        </p:xfrm>
        <a:graphic>
          <a:graphicData uri="http://schemas.openxmlformats.org/presentationml/2006/ole">
            <p:oleObj spid="_x0000_s3085" name="Equation" r:id="rId12" imgW="342720" imgH="393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102" name="Line 9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4104" name="Rectangle 1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4105" name="Line 12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00013"/>
            <a:ext cx="8763000" cy="1000125"/>
          </a:xfrm>
        </p:spPr>
        <p:txBody>
          <a:bodyPr>
            <a:normAutofit fontScale="90000"/>
          </a:bodyPr>
          <a:lstStyle/>
          <a:p>
            <a:pPr algn="l" eaLnBrk="1" hangingPunct="1">
              <a:tabLst>
                <a:tab pos="850900" algn="l"/>
              </a:tabLst>
            </a:pPr>
            <a:r>
              <a:rPr lang="en-US" sz="3200" dirty="0" smtClean="0"/>
              <a:t>11.3	Simplifying Expressions Using Double-Number	Identities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36663"/>
            <a:ext cx="8077200" cy="5075237"/>
          </a:xfrm>
        </p:spPr>
        <p:txBody>
          <a:bodyPr/>
          <a:lstStyle/>
          <a:p>
            <a:pPr marL="609600" indent="-609600" defTabSz="339725" eaLnBrk="1" hangingPunct="1">
              <a:buFontTx/>
              <a:buNone/>
              <a:tabLst>
                <a:tab pos="1544638" algn="l"/>
              </a:tabLst>
            </a:pPr>
            <a:r>
              <a:rPr lang="en-US" sz="2800" b="1" dirty="0" smtClean="0"/>
              <a:t>Example	</a:t>
            </a:r>
            <a:r>
              <a:rPr lang="en-US" sz="2800" dirty="0" smtClean="0"/>
              <a:t>Simplify each expression.</a:t>
            </a:r>
          </a:p>
          <a:p>
            <a:pPr marL="609600" indent="-609600" defTabSz="339725" eaLnBrk="1" hangingPunct="1">
              <a:buFontTx/>
              <a:buNone/>
              <a:tabLst>
                <a:tab pos="1544638" algn="l"/>
              </a:tabLst>
            </a:pPr>
            <a:endParaRPr lang="en-US" sz="1000" dirty="0" smtClean="0"/>
          </a:p>
          <a:p>
            <a:pPr marL="609600" indent="-609600" defTabSz="339725" eaLnBrk="1" hangingPunct="1">
              <a:buFontTx/>
              <a:buAutoNum type="alphaLcParenBoth"/>
              <a:tabLst>
                <a:tab pos="1544638" algn="l"/>
              </a:tabLst>
            </a:pPr>
            <a:r>
              <a:rPr lang="en-US" sz="2800" dirty="0" smtClean="0"/>
              <a:t>cos</a:t>
            </a:r>
            <a:r>
              <a:rPr lang="en-US" sz="2800" dirty="0" smtClean="0">
                <a:cs typeface="Times New Roman" pitchFamily="18" charset="0"/>
              </a:rPr>
              <a:t>² 7</a:t>
            </a:r>
            <a:r>
              <a:rPr lang="en-US" sz="2800" i="1" dirty="0" smtClean="0">
                <a:cs typeface="Times New Roman" pitchFamily="18" charset="0"/>
              </a:rPr>
              <a:t>x</a:t>
            </a:r>
            <a:r>
              <a:rPr lang="en-US" sz="2800" dirty="0" smtClean="0">
                <a:cs typeface="Times New Roman" pitchFamily="18" charset="0"/>
              </a:rPr>
              <a:t> – sin² 7</a:t>
            </a:r>
            <a:r>
              <a:rPr lang="en-US" sz="2800" i="1" dirty="0" smtClean="0">
                <a:cs typeface="Times New Roman" pitchFamily="18" charset="0"/>
              </a:rPr>
              <a:t>x</a:t>
            </a:r>
            <a:r>
              <a:rPr lang="en-US" sz="2800" dirty="0" smtClean="0">
                <a:cs typeface="Times New Roman" pitchFamily="18" charset="0"/>
              </a:rPr>
              <a:t>		(b)   sin 15° </a:t>
            </a:r>
            <a:r>
              <a:rPr lang="en-US" sz="2800" dirty="0" err="1" smtClean="0">
                <a:cs typeface="Times New Roman" pitchFamily="18" charset="0"/>
              </a:rPr>
              <a:t>cos</a:t>
            </a:r>
            <a:r>
              <a:rPr lang="en-US" sz="2800" dirty="0" smtClean="0">
                <a:cs typeface="Times New Roman" pitchFamily="18" charset="0"/>
              </a:rPr>
              <a:t> 15° </a:t>
            </a:r>
          </a:p>
          <a:p>
            <a:pPr marL="609600" indent="-609600" defTabSz="339725" eaLnBrk="1" hangingPunct="1">
              <a:buFontTx/>
              <a:buNone/>
              <a:tabLst>
                <a:tab pos="1544638" algn="l"/>
              </a:tabLst>
            </a:pPr>
            <a:endParaRPr lang="en-US" sz="1000" dirty="0" smtClean="0">
              <a:cs typeface="Times New Roman" pitchFamily="18" charset="0"/>
            </a:endParaRPr>
          </a:p>
          <a:p>
            <a:pPr marL="609600" indent="-609600" defTabSz="339725" eaLnBrk="1" hangingPunct="1">
              <a:buFontTx/>
              <a:buNone/>
              <a:tabLst>
                <a:tab pos="1544638" algn="l"/>
              </a:tabLst>
            </a:pPr>
            <a:r>
              <a:rPr lang="en-US" sz="2800" b="1" dirty="0" smtClean="0">
                <a:cs typeface="Times New Roman" pitchFamily="18" charset="0"/>
              </a:rPr>
              <a:t>Solution</a:t>
            </a:r>
          </a:p>
          <a:p>
            <a:pPr marL="609600" indent="-609600" defTabSz="339725" eaLnBrk="1" hangingPunct="1">
              <a:buFontTx/>
              <a:buAutoNum type="alphaLcParenBoth"/>
              <a:tabLst>
                <a:tab pos="1544638" algn="l"/>
              </a:tabLst>
            </a:pPr>
            <a:r>
              <a:rPr lang="en-US" sz="2800" dirty="0" err="1" smtClean="0">
                <a:cs typeface="Times New Roman" pitchFamily="18" charset="0"/>
              </a:rPr>
              <a:t>cos</a:t>
            </a:r>
            <a:r>
              <a:rPr lang="en-US" sz="2800" dirty="0" smtClean="0">
                <a:cs typeface="Times New Roman" pitchFamily="18" charset="0"/>
              </a:rPr>
              <a:t> 2</a:t>
            </a:r>
            <a:r>
              <a:rPr lang="en-US" sz="2800" i="1" dirty="0" smtClean="0">
                <a:cs typeface="Times New Roman" pitchFamily="18" charset="0"/>
              </a:rPr>
              <a:t>A</a:t>
            </a:r>
            <a:r>
              <a:rPr lang="en-US" sz="2800" dirty="0" smtClean="0">
                <a:cs typeface="Times New Roman" pitchFamily="18" charset="0"/>
              </a:rPr>
              <a:t> = cos² </a:t>
            </a:r>
            <a:r>
              <a:rPr lang="en-US" sz="2800" i="1" dirty="0" smtClean="0">
                <a:cs typeface="Times New Roman" pitchFamily="18" charset="0"/>
              </a:rPr>
              <a:t>A</a:t>
            </a:r>
            <a:r>
              <a:rPr lang="en-US" sz="2800" dirty="0" smtClean="0">
                <a:cs typeface="Times New Roman" pitchFamily="18" charset="0"/>
              </a:rPr>
              <a:t> – sin² </a:t>
            </a:r>
            <a:r>
              <a:rPr lang="en-US" sz="2800" i="1" dirty="0" smtClean="0">
                <a:cs typeface="Times New Roman" pitchFamily="18" charset="0"/>
              </a:rPr>
              <a:t>A</a:t>
            </a:r>
            <a:r>
              <a:rPr lang="en-US" sz="2800" dirty="0" smtClean="0">
                <a:cs typeface="Times New Roman" pitchFamily="18" charset="0"/>
              </a:rPr>
              <a:t>. Substituting 7</a:t>
            </a:r>
            <a:r>
              <a:rPr lang="en-US" sz="2800" i="1" dirty="0" smtClean="0">
                <a:cs typeface="Times New Roman" pitchFamily="18" charset="0"/>
              </a:rPr>
              <a:t>x</a:t>
            </a:r>
            <a:r>
              <a:rPr lang="en-US" sz="2800" dirty="0" smtClean="0">
                <a:cs typeface="Times New Roman" pitchFamily="18" charset="0"/>
              </a:rPr>
              <a:t> in for </a:t>
            </a:r>
            <a:r>
              <a:rPr lang="en-US" sz="2800" i="1" dirty="0" smtClean="0">
                <a:cs typeface="Times New Roman" pitchFamily="18" charset="0"/>
              </a:rPr>
              <a:t>A</a:t>
            </a:r>
            <a:r>
              <a:rPr lang="en-US" sz="2800" dirty="0" smtClean="0">
                <a:cs typeface="Times New Roman" pitchFamily="18" charset="0"/>
              </a:rPr>
              <a:t> gives </a:t>
            </a:r>
            <a:r>
              <a:rPr lang="en-US" sz="2800" dirty="0" smtClean="0"/>
              <a:t>cos</a:t>
            </a:r>
            <a:r>
              <a:rPr lang="en-US" sz="2800" dirty="0" smtClean="0">
                <a:cs typeface="Times New Roman" pitchFamily="18" charset="0"/>
              </a:rPr>
              <a:t>² 7</a:t>
            </a:r>
            <a:r>
              <a:rPr lang="en-US" sz="2800" i="1" dirty="0" smtClean="0">
                <a:cs typeface="Times New Roman" pitchFamily="18" charset="0"/>
              </a:rPr>
              <a:t>x</a:t>
            </a:r>
            <a:r>
              <a:rPr lang="en-US" sz="2800" dirty="0" smtClean="0">
                <a:cs typeface="Times New Roman" pitchFamily="18" charset="0"/>
              </a:rPr>
              <a:t> – sin² 7</a:t>
            </a:r>
            <a:r>
              <a:rPr lang="en-US" sz="2800" i="1" dirty="0" smtClean="0">
                <a:cs typeface="Times New Roman" pitchFamily="18" charset="0"/>
              </a:rPr>
              <a:t>x = </a:t>
            </a:r>
            <a:r>
              <a:rPr lang="en-US" sz="2800" dirty="0" err="1" smtClean="0">
                <a:cs typeface="Times New Roman" pitchFamily="18" charset="0"/>
              </a:rPr>
              <a:t>cos</a:t>
            </a:r>
            <a:r>
              <a:rPr lang="en-US" sz="2800" dirty="0" smtClean="0">
                <a:cs typeface="Times New Roman" pitchFamily="18" charset="0"/>
              </a:rPr>
              <a:t> 2(7</a:t>
            </a:r>
            <a:r>
              <a:rPr lang="en-US" sz="2800" i="1" dirty="0" smtClean="0">
                <a:cs typeface="Times New Roman" pitchFamily="18" charset="0"/>
              </a:rPr>
              <a:t>x</a:t>
            </a:r>
            <a:r>
              <a:rPr lang="en-US" sz="2800" dirty="0" smtClean="0">
                <a:cs typeface="Times New Roman" pitchFamily="18" charset="0"/>
              </a:rPr>
              <a:t>) = </a:t>
            </a:r>
            <a:r>
              <a:rPr lang="en-US" sz="2800" dirty="0" err="1" smtClean="0">
                <a:cs typeface="Times New Roman" pitchFamily="18" charset="0"/>
              </a:rPr>
              <a:t>cos</a:t>
            </a:r>
            <a:r>
              <a:rPr lang="en-US" sz="2800" dirty="0" smtClean="0">
                <a:cs typeface="Times New Roman" pitchFamily="18" charset="0"/>
              </a:rPr>
              <a:t> 14</a:t>
            </a:r>
            <a:r>
              <a:rPr lang="en-US" sz="2800" i="1" dirty="0" smtClean="0">
                <a:cs typeface="Times New Roman" pitchFamily="18" charset="0"/>
              </a:rPr>
              <a:t>x</a:t>
            </a:r>
            <a:r>
              <a:rPr lang="en-US" sz="2800" dirty="0" smtClean="0">
                <a:cs typeface="Times New Roman" pitchFamily="18" charset="0"/>
              </a:rPr>
              <a:t>.</a:t>
            </a:r>
          </a:p>
          <a:p>
            <a:pPr marL="609600" indent="-609600" defTabSz="339725" eaLnBrk="1" hangingPunct="1">
              <a:buFontTx/>
              <a:buAutoNum type="alphaLcParenBoth"/>
              <a:tabLst>
                <a:tab pos="1544638" algn="l"/>
              </a:tabLst>
            </a:pPr>
            <a:endParaRPr lang="en-US" sz="1000" dirty="0" smtClean="0">
              <a:cs typeface="Times New Roman" pitchFamily="18" charset="0"/>
            </a:endParaRPr>
          </a:p>
          <a:p>
            <a:pPr marL="609600" indent="-609600" defTabSz="339725" eaLnBrk="1" hangingPunct="1">
              <a:buFontTx/>
              <a:buAutoNum type="alphaLcParenBoth"/>
              <a:tabLst>
                <a:tab pos="1544638" algn="l"/>
              </a:tabLst>
            </a:pPr>
            <a:r>
              <a:rPr lang="en-US" sz="2800" dirty="0" smtClean="0">
                <a:cs typeface="Times New Roman" pitchFamily="18" charset="0"/>
              </a:rPr>
              <a:t>Apply sin 2</a:t>
            </a:r>
            <a:r>
              <a:rPr lang="en-US" sz="2800" i="1" dirty="0" smtClean="0">
                <a:cs typeface="Times New Roman" pitchFamily="18" charset="0"/>
              </a:rPr>
              <a:t>A</a:t>
            </a:r>
            <a:r>
              <a:rPr lang="en-US" sz="2800" dirty="0" smtClean="0">
                <a:cs typeface="Times New Roman" pitchFamily="18" charset="0"/>
              </a:rPr>
              <a:t> = 2 sin </a:t>
            </a:r>
            <a:r>
              <a:rPr lang="en-US" sz="2800" i="1" dirty="0" smtClean="0">
                <a:cs typeface="Times New Roman" pitchFamily="18" charset="0"/>
              </a:rPr>
              <a:t>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cos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i="1" dirty="0" smtClean="0">
                <a:cs typeface="Times New Roman" pitchFamily="18" charset="0"/>
              </a:rPr>
              <a:t>A </a:t>
            </a:r>
            <a:r>
              <a:rPr lang="en-US" sz="2800" dirty="0" smtClean="0">
                <a:cs typeface="Times New Roman" pitchFamily="18" charset="0"/>
              </a:rPr>
              <a:t>directly.</a:t>
            </a:r>
          </a:p>
        </p:txBody>
      </p:sp>
      <p:graphicFrame>
        <p:nvGraphicFramePr>
          <p:cNvPr id="4098" name="Object 1024"/>
          <p:cNvGraphicFramePr>
            <a:graphicFrameLocks noChangeAspect="1"/>
          </p:cNvGraphicFramePr>
          <p:nvPr/>
        </p:nvGraphicFramePr>
        <p:xfrm>
          <a:off x="3048000" y="5638800"/>
          <a:ext cx="2094274" cy="914401"/>
        </p:xfrm>
        <a:graphic>
          <a:graphicData uri="http://schemas.openxmlformats.org/presentationml/2006/ole">
            <p:oleObj spid="_x0000_s4098" name="Equation" r:id="rId5" imgW="901440" imgH="393480" progId="Equation.3">
              <p:embed/>
            </p:oleObj>
          </a:graphicData>
        </a:graphic>
      </p:graphicFrame>
      <p:graphicFrame>
        <p:nvGraphicFramePr>
          <p:cNvPr id="4099" name="Object 1024"/>
          <p:cNvGraphicFramePr>
            <a:graphicFrameLocks noChangeAspect="1"/>
          </p:cNvGraphicFramePr>
          <p:nvPr/>
        </p:nvGraphicFramePr>
        <p:xfrm>
          <a:off x="5257800" y="5715000"/>
          <a:ext cx="2000866" cy="838200"/>
        </p:xfrm>
        <a:graphic>
          <a:graphicData uri="http://schemas.openxmlformats.org/presentationml/2006/ole">
            <p:oleObj spid="_x0000_s4099" name="Equation" r:id="rId6" imgW="939600" imgH="393480" progId="Equation.3">
              <p:embed/>
            </p:oleObj>
          </a:graphicData>
        </a:graphic>
      </p:graphicFrame>
      <p:graphicFrame>
        <p:nvGraphicFramePr>
          <p:cNvPr id="4" name="Object 1024"/>
          <p:cNvGraphicFramePr>
            <a:graphicFrameLocks noChangeAspect="1"/>
          </p:cNvGraphicFramePr>
          <p:nvPr/>
        </p:nvGraphicFramePr>
        <p:xfrm>
          <a:off x="1219199" y="4800600"/>
          <a:ext cx="4569542" cy="838200"/>
        </p:xfrm>
        <a:graphic>
          <a:graphicData uri="http://schemas.openxmlformats.org/presentationml/2006/ole">
            <p:oleObj spid="_x0000_s4100" name="Equation" r:id="rId7" imgW="2145960" imgH="393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126" name="Line 8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5128" name="Rectangle 1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5129" name="Line 11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 eaLnBrk="1" hangingPunct="1">
              <a:tabLst>
                <a:tab pos="850900" algn="l"/>
              </a:tabLst>
            </a:pPr>
            <a:r>
              <a:rPr lang="en-US" sz="3200" dirty="0" smtClean="0"/>
              <a:t>11.3	Product-to-Sum Identities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33400"/>
            <a:ext cx="8763000" cy="5075237"/>
          </a:xfrm>
        </p:spPr>
        <p:txBody>
          <a:bodyPr/>
          <a:lstStyle/>
          <a:p>
            <a:pPr defTabSz="339725" eaLnBrk="1" hangingPunct="1">
              <a:tabLst>
                <a:tab pos="1544638" algn="l"/>
              </a:tabLst>
            </a:pPr>
            <a:r>
              <a:rPr lang="en-US" sz="2800" dirty="0" smtClean="0"/>
              <a:t>Product-to-sum identities are used in calculus to find </a:t>
            </a:r>
            <a:r>
              <a:rPr lang="en-US" sz="2800" i="1" dirty="0" smtClean="0"/>
              <a:t>integrals</a:t>
            </a:r>
            <a:r>
              <a:rPr lang="en-US" sz="2800" dirty="0" smtClean="0"/>
              <a:t> of functions that are products of trigonometric functions.</a:t>
            </a:r>
          </a:p>
          <a:p>
            <a:pPr defTabSz="339725" eaLnBrk="1" hangingPunct="1">
              <a:tabLst>
                <a:tab pos="1544638" algn="l"/>
              </a:tabLst>
            </a:pPr>
            <a:r>
              <a:rPr lang="en-US" sz="2800" dirty="0" smtClean="0"/>
              <a:t>Adding identities for </a:t>
            </a:r>
            <a:r>
              <a:rPr lang="en-US" sz="2800" dirty="0" err="1" smtClean="0"/>
              <a:t>cos</a:t>
            </a:r>
            <a:r>
              <a:rPr lang="en-US" sz="2800" dirty="0" smtClean="0"/>
              <a:t>(</a:t>
            </a:r>
            <a:r>
              <a:rPr lang="en-US" sz="2800" i="1" dirty="0" smtClean="0"/>
              <a:t>A</a:t>
            </a:r>
            <a:r>
              <a:rPr lang="en-US" sz="2800" dirty="0" smtClean="0"/>
              <a:t> + </a:t>
            </a:r>
            <a:r>
              <a:rPr lang="en-US" sz="2800" i="1" dirty="0" smtClean="0"/>
              <a:t>B</a:t>
            </a:r>
            <a:r>
              <a:rPr lang="en-US" sz="2800" dirty="0" smtClean="0"/>
              <a:t>) and </a:t>
            </a:r>
            <a:r>
              <a:rPr lang="en-US" sz="2800" dirty="0" err="1" smtClean="0"/>
              <a:t>cos</a:t>
            </a:r>
            <a:r>
              <a:rPr lang="en-US" sz="2800" dirty="0" smtClean="0"/>
              <a:t>(</a:t>
            </a:r>
            <a:r>
              <a:rPr lang="en-US" sz="2800" i="1" dirty="0" smtClean="0"/>
              <a:t>A</a:t>
            </a:r>
            <a:r>
              <a:rPr lang="en-US" sz="2800" dirty="0" smtClean="0"/>
              <a:t> </a:t>
            </a:r>
            <a:r>
              <a:rPr lang="en-US" sz="2800" dirty="0" smtClean="0">
                <a:cs typeface="Times New Roman" pitchFamily="18" charset="0"/>
              </a:rPr>
              <a:t>– </a:t>
            </a:r>
            <a:r>
              <a:rPr lang="en-US" sz="2800" i="1" dirty="0" smtClean="0">
                <a:cs typeface="Times New Roman" pitchFamily="18" charset="0"/>
              </a:rPr>
              <a:t>B</a:t>
            </a:r>
            <a:r>
              <a:rPr lang="en-US" sz="2800" dirty="0" smtClean="0">
                <a:cs typeface="Times New Roman" pitchFamily="18" charset="0"/>
              </a:rPr>
              <a:t>) gives</a:t>
            </a:r>
            <a:endParaRPr lang="en-US" sz="2800" dirty="0" smtClean="0"/>
          </a:p>
        </p:txBody>
      </p:sp>
      <p:graphicFrame>
        <p:nvGraphicFramePr>
          <p:cNvPr id="5122" name="Object 1024"/>
          <p:cNvGraphicFramePr>
            <a:graphicFrameLocks noChangeAspect="1"/>
          </p:cNvGraphicFramePr>
          <p:nvPr/>
        </p:nvGraphicFramePr>
        <p:xfrm>
          <a:off x="762000" y="2895600"/>
          <a:ext cx="7413625" cy="3048000"/>
        </p:xfrm>
        <a:graphic>
          <a:graphicData uri="http://schemas.openxmlformats.org/presentationml/2006/ole">
            <p:oleObj spid="_x0000_s5122" name="Equation" r:id="rId5" imgW="5930640" imgH="24382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151" name="Line 10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6153" name="Rectangle 1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6154" name="Line 13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 eaLnBrk="1" hangingPunct="1">
              <a:tabLst>
                <a:tab pos="850900" algn="l"/>
              </a:tabLst>
            </a:pPr>
            <a:r>
              <a:rPr lang="en-US" sz="3200" dirty="0" smtClean="0"/>
              <a:t>11.3	 Product-to-Sum Identities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36663"/>
            <a:ext cx="8077200" cy="5075237"/>
          </a:xfrm>
        </p:spPr>
        <p:txBody>
          <a:bodyPr/>
          <a:lstStyle/>
          <a:p>
            <a:pPr defTabSz="339725" eaLnBrk="1" hangingPunct="1">
              <a:tabLst>
                <a:tab pos="1544638" algn="l"/>
              </a:tabLst>
            </a:pPr>
            <a:r>
              <a:rPr lang="en-US" sz="2800" smtClean="0"/>
              <a:t>Similarly, subtracting and adding the sum and difference identities of sine and cosine, we may derive the identities in the following table.</a:t>
            </a:r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711200" y="3032125"/>
            <a:ext cx="7896225" cy="2947988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Product-to-Sum Identities</a:t>
            </a:r>
          </a:p>
          <a:p>
            <a:pPr>
              <a:spcBef>
                <a:spcPct val="50000"/>
              </a:spcBef>
            </a:pPr>
            <a:endParaRPr lang="en-US" sz="1000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6147" name="Object 1024"/>
          <p:cNvGraphicFramePr>
            <a:graphicFrameLocks noChangeAspect="1"/>
          </p:cNvGraphicFramePr>
          <p:nvPr/>
        </p:nvGraphicFramePr>
        <p:xfrm>
          <a:off x="1447800" y="3581400"/>
          <a:ext cx="6434138" cy="2441575"/>
        </p:xfrm>
        <a:graphic>
          <a:graphicData uri="http://schemas.openxmlformats.org/presentationml/2006/ole">
            <p:oleObj spid="_x0000_s6147" name="Equation" r:id="rId5" imgW="2476440" imgH="93960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174" name="Line 8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7176" name="Rectangle 1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7177" name="Line 11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 eaLnBrk="1" hangingPunct="1">
              <a:tabLst>
                <a:tab pos="850900" algn="l"/>
              </a:tabLst>
            </a:pPr>
            <a:r>
              <a:rPr lang="en-US" sz="3200" dirty="0" smtClean="0"/>
              <a:t>11.3	Using a Product-to-Sum Identity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1"/>
            <a:ext cx="8839200" cy="5702300"/>
          </a:xfrm>
        </p:spPr>
        <p:txBody>
          <a:bodyPr/>
          <a:lstStyle/>
          <a:p>
            <a:pPr defTabSz="339725" eaLnBrk="1" hangingPunct="1">
              <a:buFontTx/>
              <a:buNone/>
              <a:tabLst>
                <a:tab pos="1544638" algn="l"/>
              </a:tabLst>
            </a:pPr>
            <a:r>
              <a:rPr lang="en-US" sz="2800" b="1" dirty="0" smtClean="0"/>
              <a:t>Example	</a:t>
            </a:r>
            <a:r>
              <a:rPr lang="en-US" sz="2800" dirty="0" smtClean="0"/>
              <a:t>Rewrite </a:t>
            </a:r>
            <a:r>
              <a:rPr lang="en-US" sz="2800" dirty="0" err="1" smtClean="0"/>
              <a:t>cos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 pitchFamily="18" charset="2"/>
              </a:rPr>
              <a:t>2</a:t>
            </a:r>
            <a:r>
              <a:rPr lang="en-US" sz="2800" i="1" dirty="0" smtClean="0">
                <a:sym typeface="Symbol" pitchFamily="18" charset="2"/>
              </a:rPr>
              <a:t></a:t>
            </a:r>
            <a:r>
              <a:rPr lang="en-US" sz="2800" dirty="0" smtClean="0">
                <a:sym typeface="Symbol" pitchFamily="18" charset="2"/>
              </a:rPr>
              <a:t> sin </a:t>
            </a:r>
            <a:r>
              <a:rPr lang="en-US" sz="2800" i="1" dirty="0" smtClean="0">
                <a:sym typeface="Symbol" pitchFamily="18" charset="2"/>
              </a:rPr>
              <a:t></a:t>
            </a:r>
            <a:r>
              <a:rPr lang="en-US" sz="2800" dirty="0" smtClean="0">
                <a:sym typeface="Symbol" pitchFamily="18" charset="2"/>
              </a:rPr>
              <a:t> as the sum or difference of two functions.</a:t>
            </a:r>
          </a:p>
          <a:p>
            <a:pPr defTabSz="339725" eaLnBrk="1" hangingPunct="1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 smtClean="0">
              <a:sym typeface="Symbol" pitchFamily="18" charset="2"/>
            </a:endParaRPr>
          </a:p>
          <a:p>
            <a:pPr defTabSz="339725" eaLnBrk="1" hangingPunct="1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b="1" dirty="0" smtClean="0">
                <a:sym typeface="Symbol" pitchFamily="18" charset="2"/>
              </a:rPr>
              <a:t>Solution	</a:t>
            </a:r>
            <a:r>
              <a:rPr lang="en-US" sz="2800" dirty="0" smtClean="0">
                <a:sym typeface="Symbol" pitchFamily="18" charset="2"/>
              </a:rPr>
              <a:t>By the identity for </a:t>
            </a:r>
            <a:r>
              <a:rPr lang="en-US" sz="2800" dirty="0" err="1" smtClean="0">
                <a:sym typeface="Symbol" pitchFamily="18" charset="2"/>
              </a:rPr>
              <a:t>cos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i="1" dirty="0" smtClean="0">
                <a:sym typeface="Symbol" pitchFamily="18" charset="2"/>
              </a:rPr>
              <a:t>A</a:t>
            </a:r>
            <a:r>
              <a:rPr lang="en-US" sz="2800" dirty="0" smtClean="0">
                <a:sym typeface="Symbol" pitchFamily="18" charset="2"/>
              </a:rPr>
              <a:t> sin </a:t>
            </a:r>
            <a:r>
              <a:rPr lang="en-US" sz="2800" i="1" dirty="0" smtClean="0">
                <a:sym typeface="Symbol" pitchFamily="18" charset="2"/>
              </a:rPr>
              <a:t>A</a:t>
            </a:r>
            <a:r>
              <a:rPr lang="en-US" sz="2800" dirty="0" smtClean="0">
                <a:sym typeface="Symbol" pitchFamily="18" charset="2"/>
              </a:rPr>
              <a:t>, with 2</a:t>
            </a:r>
            <a:r>
              <a:rPr lang="en-US" sz="2800" i="1" dirty="0" smtClean="0">
                <a:sym typeface="Symbol" pitchFamily="18" charset="2"/>
              </a:rPr>
              <a:t></a:t>
            </a:r>
            <a:r>
              <a:rPr lang="en-US" sz="2800" dirty="0" smtClean="0">
                <a:sym typeface="Symbol" pitchFamily="18" charset="2"/>
              </a:rPr>
              <a:t> = </a:t>
            </a:r>
            <a:r>
              <a:rPr lang="en-US" sz="2800" i="1" dirty="0" smtClean="0">
                <a:sym typeface="Symbol" pitchFamily="18" charset="2"/>
              </a:rPr>
              <a:t>A</a:t>
            </a:r>
            <a:r>
              <a:rPr lang="en-US" sz="2800" dirty="0" smtClean="0">
                <a:sym typeface="Symbol" pitchFamily="18" charset="2"/>
              </a:rPr>
              <a:t> </a:t>
            </a:r>
          </a:p>
          <a:p>
            <a:pPr defTabSz="339725" eaLnBrk="1" hangingPunct="1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dirty="0" smtClean="0">
                <a:sym typeface="Symbol" pitchFamily="18" charset="2"/>
              </a:rPr>
              <a:t>and </a:t>
            </a:r>
            <a:r>
              <a:rPr lang="en-US" sz="2800" i="1" dirty="0" smtClean="0">
                <a:sym typeface="Symbol" pitchFamily="18" charset="2"/>
              </a:rPr>
              <a:t></a:t>
            </a:r>
            <a:r>
              <a:rPr lang="en-US" sz="2800" dirty="0" smtClean="0">
                <a:sym typeface="Symbol" pitchFamily="18" charset="2"/>
              </a:rPr>
              <a:t> = </a:t>
            </a:r>
            <a:r>
              <a:rPr lang="en-US" sz="2800" i="1" dirty="0" smtClean="0">
                <a:sym typeface="Symbol" pitchFamily="18" charset="2"/>
              </a:rPr>
              <a:t>B</a:t>
            </a:r>
            <a:r>
              <a:rPr lang="en-US" sz="2800" dirty="0" smtClean="0">
                <a:sym typeface="Symbol" pitchFamily="18" charset="2"/>
              </a:rPr>
              <a:t>,</a:t>
            </a:r>
          </a:p>
        </p:txBody>
      </p:sp>
      <p:graphicFrame>
        <p:nvGraphicFramePr>
          <p:cNvPr id="7170" name="Object 1024"/>
          <p:cNvGraphicFramePr>
            <a:graphicFrameLocks noChangeAspect="1"/>
          </p:cNvGraphicFramePr>
          <p:nvPr/>
        </p:nvGraphicFramePr>
        <p:xfrm>
          <a:off x="5367867" y="3886200"/>
          <a:ext cx="3776133" cy="304800"/>
        </p:xfrm>
        <a:graphic>
          <a:graphicData uri="http://schemas.openxmlformats.org/presentationml/2006/ole">
            <p:oleObj spid="_x0000_s7170" name="Equation" r:id="rId5" imgW="2831760" imgH="228600" progId="Equation.3">
              <p:embed/>
            </p:oleObj>
          </a:graphicData>
        </a:graphic>
      </p:graphicFrame>
      <p:graphicFrame>
        <p:nvGraphicFramePr>
          <p:cNvPr id="7171" name="Object 1024"/>
          <p:cNvGraphicFramePr>
            <a:graphicFrameLocks noChangeAspect="1"/>
          </p:cNvGraphicFramePr>
          <p:nvPr/>
        </p:nvGraphicFramePr>
        <p:xfrm>
          <a:off x="381000" y="4572000"/>
          <a:ext cx="3048000" cy="994610"/>
        </p:xfrm>
        <a:graphic>
          <a:graphicData uri="http://schemas.openxmlformats.org/presentationml/2006/ole">
            <p:oleObj spid="_x0000_s7171" name="Equation" r:id="rId6" imgW="1206360" imgH="393480" progId="Equation.3">
              <p:embed/>
            </p:oleObj>
          </a:graphicData>
        </a:graphic>
      </p:graphicFrame>
      <p:graphicFrame>
        <p:nvGraphicFramePr>
          <p:cNvPr id="4" name="Object 1024"/>
          <p:cNvGraphicFramePr>
            <a:graphicFrameLocks noChangeAspect="1"/>
          </p:cNvGraphicFramePr>
          <p:nvPr/>
        </p:nvGraphicFramePr>
        <p:xfrm>
          <a:off x="381000" y="3505200"/>
          <a:ext cx="4633451" cy="990600"/>
        </p:xfrm>
        <a:graphic>
          <a:graphicData uri="http://schemas.openxmlformats.org/presentationml/2006/ole">
            <p:oleObj spid="_x0000_s7172" name="Equation" r:id="rId7" imgW="1841400" imgH="393480" progId="Equation.3">
              <p:embed/>
            </p:oleObj>
          </a:graphicData>
        </a:graphic>
      </p:graphicFrame>
      <p:graphicFrame>
        <p:nvGraphicFramePr>
          <p:cNvPr id="5" name="Object 1024"/>
          <p:cNvGraphicFramePr>
            <a:graphicFrameLocks noChangeAspect="1"/>
          </p:cNvGraphicFramePr>
          <p:nvPr/>
        </p:nvGraphicFramePr>
        <p:xfrm>
          <a:off x="381000" y="2971800"/>
          <a:ext cx="2138518" cy="516194"/>
        </p:xfrm>
        <a:graphic>
          <a:graphicData uri="http://schemas.openxmlformats.org/presentationml/2006/ole">
            <p:oleObj spid="_x0000_s7173" name="Equation" r:id="rId8" imgW="736560" imgH="177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ANSWERNOWTEXT" val="Answer Now"/>
  <p:tag name="RESPTABLESTYLE" val="-1"/>
  <p:tag name="ALLOWDUPLICATES" val="False"/>
  <p:tag name="AUTOADVANCE" val="False"/>
  <p:tag name="STDCHART" val="1"/>
  <p:tag name="BUBBLENAMEVISIBLE" val="True"/>
  <p:tag name="DEFAULTNUMTEAMS" val="5"/>
  <p:tag name="CUSTOMCELLBACKCOLOR2" val="-13395457"/>
  <p:tag name="DISPLAYNAME" val="True"/>
  <p:tag name="GRIDROTATIONINTERVAL" val="2"/>
  <p:tag name="POLLINGCYCLE" val="2"/>
  <p:tag name="INCLUDENONRESPONDERS" val="False"/>
  <p:tag name="ALLOWUSERFEEDBACK" val="True"/>
  <p:tag name="REALTIMEBACKUPPATH" val="(None)"/>
  <p:tag name="ADVANCEDSETTINGSVIEW" val="True"/>
  <p:tag name="FIBDISPLAYKEYWORDS" val="True"/>
  <p:tag name="PRRESPONSE4" val="7"/>
  <p:tag name="PRRESPONSE8" val="3"/>
  <p:tag name="POWERPOINTVERSION" val="12.0"/>
  <p:tag name="ANSWERNOWSTYLE" val="-1"/>
  <p:tag name="COUNTDOWNSECONDS" val="10"/>
  <p:tag name="BACKUPMAINTENANCE" val="7"/>
  <p:tag name="AUTOUPDATEALIASES" val="True"/>
  <p:tag name="BUBBLESIZEVISIBLE" val="True"/>
  <p:tag name="CUSTOMCELLFORECOLOR" val="-16777216"/>
  <p:tag name="USESCHEMECOLORS" val="True"/>
  <p:tag name="AUTOSIZEGRID" val="True"/>
  <p:tag name="CHARTLABELS" val="0"/>
  <p:tag name="INCLUDEPPT" val="True"/>
  <p:tag name="ZEROBASED" val="False"/>
  <p:tag name="FIBNUMRESULTS" val="5"/>
  <p:tag name="PRRESPONSE3" val="8"/>
  <p:tag name="PRRESPONSE9" val="2"/>
  <p:tag name="USESECONDARYMONITOR" val="True"/>
  <p:tag name="RESPCOUNTERFORMAT" val="0"/>
  <p:tag name="CHARTVALUEFORMAT" val="0%"/>
  <p:tag name="TEAMSINLEADERBOARD" val="5"/>
  <p:tag name="CUSTOMGRIDBACKCOLOR" val="-2830136"/>
  <p:tag name="DISPLAYDEVICENUMBER" val="True"/>
  <p:tag name="GRIDPOSITION" val="1"/>
  <p:tag name="PARTLISTDEFAULT" val="0"/>
  <p:tag name="AUTOADJUSTPARTRANGE" val="True"/>
  <p:tag name="PRRESPONSE1" val="10"/>
  <p:tag name="PRRESPONSE7" val="4"/>
  <p:tag name="BULLETTYPE" val="3"/>
  <p:tag name="NUMRESPONSES" val="1"/>
  <p:tag name="PARTICIPANTSINLEADERBOARD" val="5"/>
  <p:tag name="CUSTOMCELLBACKCOLOR1" val="-657956"/>
  <p:tag name="GRIDOPACITY" val="90"/>
  <p:tag name="MULTIRESPDIVISOR" val="1"/>
  <p:tag name="CHARTSCALE" val="True"/>
  <p:tag name="PRRESPONSE5" val="6"/>
  <p:tag name="SHOWBARVISIBLE" val="True"/>
  <p:tag name="BACKUPSESSIONS" val="True"/>
  <p:tag name="BUBBLEVALUEFORMAT" val="0.0"/>
  <p:tag name="DISPLAYDEVICEID" val="True"/>
  <p:tag name="CORRECTPOINTVALUE" val="100"/>
  <p:tag name="FIBINCLUDEOTHER" val="True"/>
  <p:tag name="TPVERSION" val="2008"/>
  <p:tag name="REVIEWONLY" val="False"/>
  <p:tag name="CUSTOMCELLBACKCOLOR3" val="-268652"/>
  <p:tag name="RESETCHARTS" val="True"/>
  <p:tag name="PRRESPONSE2" val="9"/>
  <p:tag name="RESPCOUNTERSTYLE" val="-1"/>
  <p:tag name="BUBBLEGROUPING" val="3"/>
  <p:tag name="INCORRECTPOINTVALUE" val="0"/>
  <p:tag name="PRRESPONSE10" val="1"/>
  <p:tag name="MAXRESPONDERS" val="5"/>
  <p:tag name="REALTIMEBACKUP" val="False"/>
  <p:tag name="INPUTSOURCE" val="1"/>
  <p:tag name="CHARTCOLORS" val="0"/>
  <p:tag name="ROTATIONINTERVAL" val="2"/>
  <p:tag name="PRRESPONSE6" val="5"/>
  <p:tag name="FIBDISPLAYRESULTS" val="True"/>
  <p:tag name="COUNTDOWNSTYLE" val="-1"/>
  <p:tag name="GRIDSIZE" val="{Width=800, Height=600}"/>
  <p:tag name="CUSTOMCELLBACKCOLOR4" val="-8355712"/>
  <p:tag name="DELIMITERS" val="3.1"/>
  <p:tag name="LUIDIAENABLED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B748DB69E2794557B00165F806F90898"/>
  <p:tag name="SLIDEID" val="B748DB69E2794557B00165F806F90898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QUESTIONALIAS" val="So              is…"/>
  <p:tag name="ANSWERSALIAS" val=" |smicln| |smicln| |smicln| |smicln| None of the above"/>
  <p:tag name="VALUES" val="Incorrect|smicln|Incorrect|smicln|Incorrect|smicln|Correct|smicln|Incorrect"/>
  <p:tag name="RESPONSESGATHERED" val="True"/>
  <p:tag name="TOTALRESPONSES" val="31"/>
  <p:tag name="RESPONSECOUNT" val="31"/>
  <p:tag name="SLICED" val="False"/>
  <p:tag name="RESPONSES" val="4;4;4;4;4;4;4;4;4;4;4;4;4;4;4;4;2;4;5;4;4;4;4;4;4;-;4;-;4;4;4;4;4;"/>
  <p:tag name="CHARTSTRINGSTD" val="0 1 0 29 1"/>
  <p:tag name="CHARTSTRINGREV" val="1 29 0 1 0"/>
  <p:tag name="CHARTSTRINGSTDPER" val="0 0.032258064516129 0 0.935483870967742 0.032258064516129"/>
  <p:tag name="CHARTSTRINGREVPER" val="0.032258064516129 0.935483870967742 0 0.032258064516129 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26"/>
  <p:tag name="FONTSIZE" val="48"/>
  <p:tag name="BULLETTYPE" val="ppBulletArabicPeriod"/>
  <p:tag name="ANSWERTEXT" val=" &#10; &#10; &#10; &#10; None of the abov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234</Words>
  <Application>Microsoft Office PowerPoint</Application>
  <PresentationFormat>On-screen Show (4:3)</PresentationFormat>
  <Paragraphs>105</Paragraphs>
  <Slides>15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Office Theme</vt:lpstr>
      <vt:lpstr>Equation</vt:lpstr>
      <vt:lpstr>Microsoft Graph Chart</vt:lpstr>
      <vt:lpstr>Microsoft Equation 3.0</vt:lpstr>
      <vt:lpstr>Chapter 11: Trigonometric Identities and    Equations</vt:lpstr>
      <vt:lpstr>11.3 Double-Angle, Half-Angle, and Product-Sum Formulas</vt:lpstr>
      <vt:lpstr>11.3 Finding Function Values of 2</vt:lpstr>
      <vt:lpstr>So              is…</vt:lpstr>
      <vt:lpstr>11.3 Finding Function Values of 2</vt:lpstr>
      <vt:lpstr>11.3 Simplifying Expressions Using Double-Number Identities</vt:lpstr>
      <vt:lpstr>11.3 Product-to-Sum Identities</vt:lpstr>
      <vt:lpstr>11.3  Product-to-Sum Identities</vt:lpstr>
      <vt:lpstr>11.3 Using a Product-to-Sum Identity</vt:lpstr>
      <vt:lpstr>11.3 Sum-to-Product Identities</vt:lpstr>
      <vt:lpstr>11.3 Using a Sum-to-Product Identity</vt:lpstr>
      <vt:lpstr>11.3 Half-Number Identities</vt:lpstr>
      <vt:lpstr>11.3  Half-Number Identities</vt:lpstr>
      <vt:lpstr>11.3 Using a Half-Number Identity to Find an Exact Value</vt:lpstr>
      <vt:lpstr>11.3 Finding Function Values of x/2</vt:lpstr>
    </vt:vector>
  </TitlesOfParts>
  <Company>College of the Desert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11: Trigonometric Identities and    Equations</dc:title>
  <dc:creator>fmarhuenda</dc:creator>
  <cp:lastModifiedBy>fmarhuenda</cp:lastModifiedBy>
  <cp:revision>18</cp:revision>
  <dcterms:created xsi:type="dcterms:W3CDTF">2008-11-05T21:09:42Z</dcterms:created>
  <dcterms:modified xsi:type="dcterms:W3CDTF">2008-11-13T17:14:39Z</dcterms:modified>
</cp:coreProperties>
</file>